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Lst>
  <p:notesMasterIdLst>
    <p:notesMasterId r:id="rId30"/>
  </p:notesMasterIdLst>
  <p:sldIdLst>
    <p:sldId id="257" r:id="rId5"/>
    <p:sldId id="608" r:id="rId6"/>
    <p:sldId id="337" r:id="rId7"/>
    <p:sldId id="529" r:id="rId8"/>
    <p:sldId id="616" r:id="rId9"/>
    <p:sldId id="628" r:id="rId10"/>
    <p:sldId id="629" r:id="rId11"/>
    <p:sldId id="310" r:id="rId12"/>
    <p:sldId id="312" r:id="rId13"/>
    <p:sldId id="314" r:id="rId14"/>
    <p:sldId id="623" r:id="rId15"/>
    <p:sldId id="618" r:id="rId16"/>
    <p:sldId id="624" r:id="rId17"/>
    <p:sldId id="625" r:id="rId18"/>
    <p:sldId id="609" r:id="rId19"/>
    <p:sldId id="627" r:id="rId20"/>
    <p:sldId id="620" r:id="rId21"/>
    <p:sldId id="328" r:id="rId22"/>
    <p:sldId id="544" r:id="rId23"/>
    <p:sldId id="626" r:id="rId24"/>
    <p:sldId id="622" r:id="rId25"/>
    <p:sldId id="299" r:id="rId26"/>
    <p:sldId id="298" r:id="rId27"/>
    <p:sldId id="499"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E"/>
    <a:srgbClr val="7F7F7F"/>
    <a:srgbClr val="92BA5D"/>
    <a:srgbClr val="F9461C"/>
    <a:srgbClr val="D9D9D9"/>
    <a:srgbClr val="000000"/>
    <a:srgbClr val="389FD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AB2BF-38EF-4BD5-92AD-66A9477B6F28}" v="1824" dt="2019-08-22T14:01:44.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5991" autoAdjust="0"/>
  </p:normalViewPr>
  <p:slideViewPr>
    <p:cSldViewPr snapToGrid="0">
      <p:cViewPr varScale="1">
        <p:scale>
          <a:sx n="52" d="100"/>
          <a:sy n="52" d="100"/>
        </p:scale>
        <p:origin x="232"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6E489-3BDA-4606-885D-8FCC4681453C}" type="datetimeFigureOut">
              <a:rPr lang="en-US" smtClean="0"/>
              <a:t>9/3/2019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E7A5B-928F-4156-9997-87F27600DD35}" type="slidenum">
              <a:rPr lang="en-US" smtClean="0"/>
              <a:t>‹#›</a:t>
            </a:fld>
            <a:endParaRPr lang="en-US"/>
          </a:p>
        </p:txBody>
      </p:sp>
    </p:spTree>
    <p:extLst>
      <p:ext uri="{BB962C8B-B14F-4D97-AF65-F5344CB8AC3E}">
        <p14:creationId xmlns:p14="http://schemas.microsoft.com/office/powerpoint/2010/main" val="359902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Welcome to the EDGE DISCOVERY WORKSHOP for Property Developers. Thank you for joining us today.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am…</a:t>
            </a:r>
          </a:p>
          <a:p>
            <a:endParaRPr lang="en-US" sz="1800"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workshop today will cover the following subjects:</a:t>
            </a:r>
          </a:p>
          <a:p>
            <a:pPr marL="685800" lvl="1" indent="-228600">
              <a:buFont typeface="+mj-lt"/>
              <a:buAutoNum type="arabicPeriod"/>
            </a:pPr>
            <a:r>
              <a:rPr lang="en-US" sz="1200" kern="1200" dirty="0">
                <a:solidFill>
                  <a:schemeClr val="tx1"/>
                </a:solidFill>
                <a:effectLst/>
                <a:latin typeface="+mn-lt"/>
                <a:ea typeface="+mn-ea"/>
                <a:cs typeface="+mn-cs"/>
              </a:rPr>
              <a:t>Understanding the business case for green buildings</a:t>
            </a:r>
          </a:p>
          <a:p>
            <a:pPr marL="685800" lvl="1" indent="-228600">
              <a:buFont typeface="+mj-lt"/>
              <a:buAutoNum type="arabicPeriod"/>
            </a:pPr>
            <a:r>
              <a:rPr lang="en-US" sz="1200" kern="1200" dirty="0">
                <a:solidFill>
                  <a:schemeClr val="tx1"/>
                </a:solidFill>
                <a:effectLst/>
                <a:latin typeface="+mn-lt"/>
                <a:ea typeface="+mn-ea"/>
                <a:cs typeface="+mn-cs"/>
              </a:rPr>
              <a:t>Defining a green building</a:t>
            </a:r>
          </a:p>
          <a:p>
            <a:pPr marL="685800" lvl="1" indent="-228600">
              <a:buFont typeface="+mj-lt"/>
              <a:buAutoNum type="arabicPeriod"/>
            </a:pPr>
            <a:r>
              <a:rPr lang="en-US" sz="1200" kern="1200" dirty="0">
                <a:solidFill>
                  <a:schemeClr val="tx1"/>
                </a:solidFill>
                <a:effectLst/>
                <a:latin typeface="+mn-lt"/>
                <a:ea typeface="+mn-ea"/>
                <a:cs typeface="+mn-cs"/>
              </a:rPr>
              <a:t>Summarizing the benefits of green buildings to all</a:t>
            </a:r>
          </a:p>
          <a:p>
            <a:pPr marL="685800" lvl="1" indent="-228600">
              <a:buFont typeface="+mj-lt"/>
              <a:buAutoNum type="arabicPeriod"/>
            </a:pPr>
            <a:r>
              <a:rPr lang="en-US" sz="1200" kern="1200" dirty="0">
                <a:solidFill>
                  <a:schemeClr val="tx1"/>
                </a:solidFill>
                <a:effectLst/>
                <a:latin typeface="+mn-lt"/>
                <a:ea typeface="+mn-ea"/>
                <a:cs typeface="+mn-cs"/>
              </a:rPr>
              <a:t>Exploring the progress of green buildings in Mexico</a:t>
            </a:r>
          </a:p>
          <a:p>
            <a:pPr marL="685800" lvl="1" indent="-228600">
              <a:buFont typeface="+mj-lt"/>
              <a:buAutoNum type="arabicPeriod"/>
            </a:pPr>
            <a:r>
              <a:rPr lang="en-US" sz="1200" kern="1200" dirty="0">
                <a:solidFill>
                  <a:schemeClr val="tx1"/>
                </a:solidFill>
                <a:effectLst/>
                <a:latin typeface="+mn-lt"/>
                <a:ea typeface="+mn-ea"/>
                <a:cs typeface="+mn-cs"/>
              </a:rPr>
              <a:t>Considering how IFC’s EDGE answers your needs</a:t>
            </a:r>
          </a:p>
          <a:p>
            <a:pPr marL="685800" lvl="1" indent="-228600">
              <a:buFont typeface="+mj-lt"/>
              <a:buAutoNum type="arabicPeriod"/>
            </a:pPr>
            <a:r>
              <a:rPr lang="en-US" sz="1200" kern="1200" dirty="0">
                <a:solidFill>
                  <a:schemeClr val="tx1"/>
                </a:solidFill>
                <a:effectLst/>
                <a:latin typeface="+mn-lt"/>
                <a:ea typeface="+mn-ea"/>
                <a:cs typeface="+mn-cs"/>
              </a:rPr>
              <a:t>Demoing the EDGE software together</a:t>
            </a:r>
          </a:p>
          <a:p>
            <a:pPr marL="685800" lvl="1" indent="-228600">
              <a:buFont typeface="+mj-lt"/>
              <a:buAutoNum type="arabicPeriod"/>
            </a:pPr>
            <a:r>
              <a:rPr lang="en-US" sz="1200" kern="1200" dirty="0">
                <a:solidFill>
                  <a:schemeClr val="tx1"/>
                </a:solidFill>
                <a:effectLst/>
                <a:latin typeface="+mn-lt"/>
                <a:ea typeface="+mn-ea"/>
                <a:cs typeface="+mn-cs"/>
              </a:rPr>
              <a:t>Reviewing the EDGE certification workflow; and</a:t>
            </a:r>
          </a:p>
          <a:p>
            <a:pPr marL="685800" lvl="1" indent="-228600">
              <a:buFont typeface="+mj-lt"/>
              <a:buAutoNum type="arabicPeriod"/>
            </a:pPr>
            <a:r>
              <a:rPr lang="en-US" sz="1200" kern="1200" dirty="0">
                <a:solidFill>
                  <a:schemeClr val="tx1"/>
                </a:solidFill>
                <a:effectLst/>
                <a:latin typeface="+mn-lt"/>
                <a:ea typeface="+mn-ea"/>
                <a:cs typeface="+mn-cs"/>
              </a:rPr>
              <a:t>Analyzing case studies of developers certifying their portfolios with EDGE</a:t>
            </a:r>
          </a:p>
          <a:p>
            <a:endParaRPr lang="en-US" sz="1800" dirty="0"/>
          </a:p>
        </p:txBody>
      </p:sp>
      <p:sp>
        <p:nvSpPr>
          <p:cNvPr id="4" name="Slide Number Placeholder 3"/>
          <p:cNvSpPr>
            <a:spLocks noGrp="1"/>
          </p:cNvSpPr>
          <p:nvPr>
            <p:ph type="sldNum" sz="quarter" idx="10"/>
          </p:nvPr>
        </p:nvSpPr>
        <p:spPr/>
        <p:txBody>
          <a:bodyPr/>
          <a:lstStyle/>
          <a:p>
            <a:fld id="{A6CE7A5B-928F-4156-9997-87F27600DD35}" type="slidenum">
              <a:rPr lang="en-US" smtClean="0"/>
              <a:t>1</a:t>
            </a:fld>
            <a:endParaRPr lang="en-US"/>
          </a:p>
        </p:txBody>
      </p:sp>
    </p:spTree>
    <p:extLst>
      <p:ext uri="{BB962C8B-B14F-4D97-AF65-F5344CB8AC3E}">
        <p14:creationId xmlns:p14="http://schemas.microsoft.com/office/powerpoint/2010/main" val="278673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EDGE software is the first of its kind in the world.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complexity of the application is hidden beneath the user interface, making it easy for you to cut back on the resource intensity of your building designs.</a:t>
            </a:r>
          </a:p>
          <a:p>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D3C735-603E-480E-8E83-72BE28CD684C}" type="slidenum">
              <a:rPr lang="en-US" smtClean="0"/>
              <a:pPr/>
              <a:t>10</a:t>
            </a:fld>
            <a:endParaRPr lang="en-US"/>
          </a:p>
        </p:txBody>
      </p:sp>
    </p:spTree>
    <p:extLst>
      <p:ext uri="{BB962C8B-B14F-4D97-AF65-F5344CB8AC3E}">
        <p14:creationId xmlns:p14="http://schemas.microsoft.com/office/powerpoint/2010/main" val="96819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EDGE certification is possible for new and existing buildings, suiting a variety of typologies.</a:t>
            </a:r>
          </a:p>
          <a:p>
            <a:pPr marL="285750" indent="-285750">
              <a:buFont typeface="Arial" panose="020B0604020202020204" pitchFamily="34" charset="0"/>
              <a:buChar char="•"/>
            </a:pPr>
            <a:r>
              <a:rPr lang="en-US" sz="1800" kern="1200" dirty="0">
                <a:solidFill>
                  <a:schemeClr val="tx1"/>
                </a:solidFill>
                <a:effectLst/>
                <a:latin typeface="+mn-lt"/>
                <a:ea typeface="+mn-ea"/>
                <a:cs typeface="+mn-cs"/>
              </a:rPr>
              <a:t>Multiple projects can be certified with a portfolio approach, to transform a company’s business model and maximize profits.</a:t>
            </a:r>
          </a:p>
        </p:txBody>
      </p:sp>
      <p:sp>
        <p:nvSpPr>
          <p:cNvPr id="4" name="Slide Number Placeholder 3"/>
          <p:cNvSpPr>
            <a:spLocks noGrp="1"/>
          </p:cNvSpPr>
          <p:nvPr>
            <p:ph type="sldNum" sz="quarter" idx="10"/>
          </p:nvPr>
        </p:nvSpPr>
        <p:spPr/>
        <p:txBody>
          <a:bodyPr/>
          <a:lstStyle/>
          <a:p>
            <a:fld id="{30D3C735-603E-480E-8E83-72BE28CD684C}" type="slidenum">
              <a:rPr lang="en-US" smtClean="0"/>
              <a:pPr/>
              <a:t>11</a:t>
            </a:fld>
            <a:endParaRPr lang="en-US"/>
          </a:p>
        </p:txBody>
      </p:sp>
    </p:spTree>
    <p:extLst>
      <p:ext uri="{BB962C8B-B14F-4D97-AF65-F5344CB8AC3E}">
        <p14:creationId xmlns:p14="http://schemas.microsoft.com/office/powerpoint/2010/main" val="317779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 reach the EDGE standard, a project must reach 20 percent savings in energy use, 20 percent savings in water use, and 20 percent less embodied energy in the construction materials, as compared to a base case building.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cap="all"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12</a:t>
            </a:fld>
            <a:endParaRPr lang="en-US"/>
          </a:p>
        </p:txBody>
      </p:sp>
    </p:spTree>
    <p:extLst>
      <p:ext uri="{BB962C8B-B14F-4D97-AF65-F5344CB8AC3E}">
        <p14:creationId xmlns:p14="http://schemas.microsoft.com/office/powerpoint/2010/main" val="202024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EDGE-certified projects protect natural resources and save on operational expenses.</a:t>
            </a:r>
          </a:p>
          <a:p>
            <a:pPr marL="171450" indent="-171450">
              <a:buFont typeface="Arial" panose="020B0604020202020204" pitchFamily="34" charset="0"/>
              <a:buChar char="•"/>
            </a:pPr>
            <a:r>
              <a:rPr lang="en-US" dirty="0"/>
              <a:t>EDGE Advanced and Zero Carbon are opportunities for builders to aspire to even higher levels of certification.</a:t>
            </a:r>
          </a:p>
          <a:p>
            <a:pPr marL="171450" indent="-171450">
              <a:buFont typeface="Arial" panose="020B0604020202020204" pitchFamily="34" charset="0"/>
              <a:buChar char="•"/>
            </a:pPr>
            <a:r>
              <a:rPr lang="en-US" dirty="0"/>
              <a:t>EDGE supports the ambitions of Architecture 2030 and the World Green Building Council for new buildings to be zero carbon by 2030 and all buildings to be zero carbon by 2050.</a:t>
            </a:r>
          </a:p>
          <a:p>
            <a:pPr marL="171450" indent="-171450">
              <a:buFont typeface="Arial" panose="020B0604020202020204" pitchFamily="34" charset="0"/>
              <a:buChar char="•"/>
            </a:pPr>
            <a:r>
              <a:rPr lang="en-US" dirty="0"/>
              <a:t>The “Advancing Net Zero” initiative of the World Green Building Council aligns with the Paris Agreement to keep rising temperatures well below 2 degrees Celsius.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13</a:t>
            </a:fld>
            <a:endParaRPr lang="en-US"/>
          </a:p>
        </p:txBody>
      </p:sp>
    </p:spTree>
    <p:extLst>
      <p:ext uri="{BB962C8B-B14F-4D97-AF65-F5344CB8AC3E}">
        <p14:creationId xmlns:p14="http://schemas.microsoft.com/office/powerpoint/2010/main" val="1130071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your project meets or exceeds the standard, it can be certified for a modest fee.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Each </a:t>
            </a:r>
            <a:r>
              <a:rPr lang="en-US" sz="1200" kern="1200" dirty="0">
                <a:solidFill>
                  <a:schemeClr val="tx1"/>
                </a:solidFill>
                <a:effectLst/>
                <a:latin typeface="+mn-lt"/>
                <a:ea typeface="+mn-ea"/>
                <a:cs typeface="+mn-cs"/>
              </a:rPr>
              <a:t>certificate lists the percentage savings and the measures utilized to achieve the green savings.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certification helps to communicate benefits among investors, developers, and your customers. The certificate verifies the claim and serves as a common language.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Investors don’t need to introduce new due diligence measures to recognize green building projects on their books.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it comes to residential projects, EACH unit receives its own green certificate, which can then be used for green mortgages where they exist.</a:t>
            </a:r>
          </a:p>
        </p:txBody>
      </p:sp>
      <p:sp>
        <p:nvSpPr>
          <p:cNvPr id="4" name="Slide Number Placeholder 3"/>
          <p:cNvSpPr>
            <a:spLocks noGrp="1"/>
          </p:cNvSpPr>
          <p:nvPr>
            <p:ph type="sldNum" sz="quarter" idx="10"/>
          </p:nvPr>
        </p:nvSpPr>
        <p:spPr/>
        <p:txBody>
          <a:bodyPr/>
          <a:lstStyle/>
          <a:p>
            <a:fld id="{30D3C735-603E-480E-8E83-72BE28CD684C}" type="slidenum">
              <a:rPr lang="en-US" smtClean="0"/>
              <a:pPr/>
              <a:t>14</a:t>
            </a:fld>
            <a:endParaRPr lang="en-US"/>
          </a:p>
        </p:txBody>
      </p:sp>
    </p:spTree>
    <p:extLst>
      <p:ext uri="{BB962C8B-B14F-4D97-AF65-F5344CB8AC3E}">
        <p14:creationId xmlns:p14="http://schemas.microsoft.com/office/powerpoint/2010/main" val="1930940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is available for buildings designed in more than 150 countries, including Mexico.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country-specific certify pages on the EDGE website where you can find relevant information for your market.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15</a:t>
            </a:fld>
            <a:endParaRPr lang="en-US"/>
          </a:p>
        </p:txBody>
      </p:sp>
    </p:spTree>
    <p:extLst>
      <p:ext uri="{BB962C8B-B14F-4D97-AF65-F5344CB8AC3E}">
        <p14:creationId xmlns:p14="http://schemas.microsoft.com/office/powerpoint/2010/main" val="201257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is different than other certification systems.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You’ll see first-hand how the EDGE software calculates the incremental cost and ROI for green measures – a unique feature among certification systems.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simplifies compliance by focusing on just three parameters: energy, water, and materials, with a one-stop shop for the entire design and certification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is much faster, more cost-effective, and more streamlined than other international standard certification systems.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makes green certification achievable for all, bringing international cachet to certified projects through association with the World Bank Group’s brand, delivering value to both you and your customers.</a:t>
            </a:r>
          </a:p>
        </p:txBody>
      </p:sp>
      <p:sp>
        <p:nvSpPr>
          <p:cNvPr id="4" name="Slide Number Placeholder 3"/>
          <p:cNvSpPr>
            <a:spLocks noGrp="1"/>
          </p:cNvSpPr>
          <p:nvPr>
            <p:ph type="sldNum" sz="quarter" idx="5"/>
          </p:nvPr>
        </p:nvSpPr>
        <p:spPr/>
        <p:txBody>
          <a:bodyPr/>
          <a:lstStyle/>
          <a:p>
            <a:fld id="{A6CE7A5B-928F-4156-9997-87F27600DD35}" type="slidenum">
              <a:rPr lang="en-US" smtClean="0"/>
              <a:t>16</a:t>
            </a:fld>
            <a:endParaRPr lang="en-US"/>
          </a:p>
        </p:txBody>
      </p:sp>
    </p:spTree>
    <p:extLst>
      <p:ext uri="{BB962C8B-B14F-4D97-AF65-F5344CB8AC3E}">
        <p14:creationId xmlns:p14="http://schemas.microsoft.com/office/powerpoint/2010/main" val="212439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Let’s proceed to a live demonstration of the EDGE software and talk more about the certification process, in addition to sharing a few case studies. </a:t>
            </a:r>
          </a:p>
          <a:p>
            <a:endParaRPr lang="en-US" sz="1800" baseline="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17</a:t>
            </a:fld>
            <a:endParaRPr lang="en-US"/>
          </a:p>
        </p:txBody>
      </p:sp>
    </p:spTree>
    <p:extLst>
      <p:ext uri="{BB962C8B-B14F-4D97-AF65-F5344CB8AC3E}">
        <p14:creationId xmlns:p14="http://schemas.microsoft.com/office/powerpoint/2010/main" val="47011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look more closely at the EDGE certification workflow. EDGE projects receive both a preliminary EDGE certificate at the design stage, and final EDGE certification at the post-construction stage. A building currently under construction can skip the preliminary process and go straight to final certification.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soon as the certificate is issued, a project study can be submitted for publishing on the EDGE website, with social media coverage provided across EDGE channels. The EDGE logo and brand guidelines are also provided for investor and/or sales promotion purposes.</a:t>
            </a:r>
          </a:p>
        </p:txBody>
      </p:sp>
      <p:sp>
        <p:nvSpPr>
          <p:cNvPr id="4" name="Slide Number Placeholder 3"/>
          <p:cNvSpPr>
            <a:spLocks noGrp="1"/>
          </p:cNvSpPr>
          <p:nvPr>
            <p:ph type="sldNum" sz="quarter" idx="5"/>
          </p:nvPr>
        </p:nvSpPr>
        <p:spPr/>
        <p:txBody>
          <a:bodyPr/>
          <a:lstStyle/>
          <a:p>
            <a:fld id="{A6CE7A5B-928F-4156-9997-87F27600DD35}" type="slidenum">
              <a:rPr lang="en-US" smtClean="0"/>
              <a:t>18</a:t>
            </a:fld>
            <a:endParaRPr lang="en-US"/>
          </a:p>
        </p:txBody>
      </p:sp>
    </p:spTree>
    <p:extLst>
      <p:ext uri="{BB962C8B-B14F-4D97-AF65-F5344CB8AC3E}">
        <p14:creationId xmlns:p14="http://schemas.microsoft.com/office/powerpoint/2010/main" val="1308271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Mexico you have a choice between two certifiers with different business models.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GBCI, the operational entity of the U.S. Green Building Council that also offers LEED certification, has a sliding scale that requires an independent auditor with separately negotiated fees.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consortium of </a:t>
            </a:r>
            <a:r>
              <a:rPr lang="en-US" sz="1200" kern="1200" dirty="0" err="1">
                <a:solidFill>
                  <a:schemeClr val="tx1"/>
                </a:solidFill>
                <a:effectLst/>
                <a:latin typeface="+mn-lt"/>
                <a:ea typeface="+mn-ea"/>
                <a:cs typeface="+mn-cs"/>
              </a:rPr>
              <a:t>thinkstep</a:t>
            </a:r>
            <a:r>
              <a:rPr lang="en-US" sz="1200" kern="1200" dirty="0">
                <a:solidFill>
                  <a:schemeClr val="tx1"/>
                </a:solidFill>
                <a:effectLst/>
                <a:latin typeface="+mn-lt"/>
                <a:ea typeface="+mn-ea"/>
                <a:cs typeface="+mn-cs"/>
              </a:rPr>
              <a:t>-SGS has a flat fee for projects with one typology, where both the audit and certification fee are included. </a:t>
            </a:r>
          </a:p>
        </p:txBody>
      </p:sp>
      <p:sp>
        <p:nvSpPr>
          <p:cNvPr id="4" name="Slide Number Placeholder 3"/>
          <p:cNvSpPr>
            <a:spLocks noGrp="1"/>
          </p:cNvSpPr>
          <p:nvPr>
            <p:ph type="sldNum" sz="quarter" idx="5"/>
          </p:nvPr>
        </p:nvSpPr>
        <p:spPr/>
        <p:txBody>
          <a:bodyPr/>
          <a:lstStyle/>
          <a:p>
            <a:fld id="{A6CE7A5B-928F-4156-9997-87F27600DD35}" type="slidenum">
              <a:rPr lang="en-US" smtClean="0"/>
              <a:t>19</a:t>
            </a:fld>
            <a:endParaRPr lang="en-US"/>
          </a:p>
        </p:txBody>
      </p:sp>
    </p:spTree>
    <p:extLst>
      <p:ext uri="{BB962C8B-B14F-4D97-AF65-F5344CB8AC3E}">
        <p14:creationId xmlns:p14="http://schemas.microsoft.com/office/powerpoint/2010/main" val="390305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we start, I’ll introduce IFC.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is a member of the World Bank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is focused on solutions for private sector development and part of its mission is to create markets that support climate business.</a:t>
            </a:r>
          </a:p>
          <a:p>
            <a:pPr marL="0" lvl="0" indent="0">
              <a:buFont typeface="+mj-lt"/>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a:t>
            </a:fld>
            <a:endParaRPr lang="en-US"/>
          </a:p>
        </p:txBody>
      </p:sp>
    </p:spTree>
    <p:extLst>
      <p:ext uri="{BB962C8B-B14F-4D97-AF65-F5344CB8AC3E}">
        <p14:creationId xmlns:p14="http://schemas.microsoft.com/office/powerpoint/2010/main" val="4197586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a look at a few case studies to see how other property developers have started to adopt EDGE.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we have a case study from FICADE, whose </a:t>
            </a:r>
            <a:r>
              <a:rPr lang="en-US" sz="1200" kern="1200" dirty="0" err="1">
                <a:solidFill>
                  <a:schemeClr val="tx1"/>
                </a:solidFill>
                <a:effectLst/>
                <a:latin typeface="+mn-lt"/>
                <a:ea typeface="+mn-ea"/>
                <a:cs typeface="+mn-cs"/>
              </a:rPr>
              <a:t>Revolución</a:t>
            </a:r>
            <a:r>
              <a:rPr lang="en-US" sz="1200" kern="1200" dirty="0">
                <a:solidFill>
                  <a:schemeClr val="tx1"/>
                </a:solidFill>
                <a:effectLst/>
                <a:latin typeface="+mn-lt"/>
                <a:ea typeface="+mn-ea"/>
                <a:cs typeface="+mn-cs"/>
              </a:rPr>
              <a:t> 757, located here in Mexico City, has brought 168 EDGE-certified homes onto the market for environmentally-conscious residents.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Green features include external shading, high-efficiency boilers for hot water, and low-flow showerheads.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apartments are made of honeycomb clay blocks to reduce the energy that went into the making of the construction materials.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concept delivers on FICADE’s ambition to offer its customers properties that are green, with sophisticated urban design.</a:t>
            </a:r>
          </a:p>
        </p:txBody>
      </p:sp>
      <p:sp>
        <p:nvSpPr>
          <p:cNvPr id="4" name="Slide Number Placeholder 3"/>
          <p:cNvSpPr>
            <a:spLocks noGrp="1"/>
          </p:cNvSpPr>
          <p:nvPr>
            <p:ph type="sldNum" sz="quarter" idx="10"/>
          </p:nvPr>
        </p:nvSpPr>
        <p:spPr/>
        <p:txBody>
          <a:bodyPr/>
          <a:lstStyle/>
          <a:p>
            <a:fld id="{2B5F7931-668F-4B49-B860-EA66CCAC0916}" type="slidenum">
              <a:rPr lang="en-US" smtClean="0"/>
              <a:t>20</a:t>
            </a:fld>
            <a:endParaRPr lang="en-US"/>
          </a:p>
        </p:txBody>
      </p:sp>
    </p:spTree>
    <p:extLst>
      <p:ext uri="{BB962C8B-B14F-4D97-AF65-F5344CB8AC3E}">
        <p14:creationId xmlns:p14="http://schemas.microsoft.com/office/powerpoint/2010/main" val="4049573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Vinte has committed to certifying nearly 4,000 homes with EDGE. Vinte has issued a pair of green bonds that were secured in part because of their commitment to EDGE certification.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Green features include a reduced window to wall ratio, solar technologies, and rainwater harvesting systems.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homes are made of medium-weight hollow concrete blocks that lower environmental impacts compared to traditional blocks.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According to Tobias Contreras, the Director of Sustainability at </a:t>
            </a:r>
            <a:r>
              <a:rPr lang="en-US" sz="1200" kern="1200" dirty="0" err="1">
                <a:solidFill>
                  <a:schemeClr val="tx1"/>
                </a:solidFill>
                <a:effectLst/>
                <a:latin typeface="+mn-lt"/>
                <a:ea typeface="+mn-ea"/>
                <a:cs typeface="+mn-cs"/>
              </a:rPr>
              <a:t>Vinte</a:t>
            </a:r>
            <a:r>
              <a:rPr lang="en-US" sz="1200" kern="1200" dirty="0">
                <a:solidFill>
                  <a:schemeClr val="tx1"/>
                </a:solidFill>
                <a:effectLst/>
                <a:latin typeface="+mn-lt"/>
                <a:ea typeface="+mn-ea"/>
                <a:cs typeface="+mn-cs"/>
              </a:rPr>
              <a:t>, “Our goal is to continue to improve our product and create great communities. Real Granada is a milestone for us and for the Mexican housing market in our transition towards more environmentally efficient housing.” </a:t>
            </a:r>
          </a:p>
        </p:txBody>
      </p:sp>
      <p:sp>
        <p:nvSpPr>
          <p:cNvPr id="4" name="Slide Number Placeholder 3"/>
          <p:cNvSpPr>
            <a:spLocks noGrp="1"/>
          </p:cNvSpPr>
          <p:nvPr>
            <p:ph type="sldNum" sz="quarter" idx="10"/>
          </p:nvPr>
        </p:nvSpPr>
        <p:spPr/>
        <p:txBody>
          <a:bodyPr/>
          <a:lstStyle/>
          <a:p>
            <a:fld id="{2B5F7931-668F-4B49-B860-EA66CCAC0916}" type="slidenum">
              <a:rPr lang="en-US" smtClean="0"/>
              <a:t>21</a:t>
            </a:fld>
            <a:endParaRPr lang="en-US"/>
          </a:p>
        </p:txBody>
      </p:sp>
    </p:spTree>
    <p:extLst>
      <p:ext uri="{BB962C8B-B14F-4D97-AF65-F5344CB8AC3E}">
        <p14:creationId xmlns:p14="http://schemas.microsoft.com/office/powerpoint/2010/main" val="556389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Casas </a:t>
            </a:r>
            <a:r>
              <a:rPr lang="en-US" sz="1200" kern="1200" dirty="0" err="1">
                <a:solidFill>
                  <a:schemeClr val="tx1"/>
                </a:solidFill>
                <a:effectLst/>
                <a:latin typeface="+mn-lt"/>
                <a:ea typeface="+mn-ea"/>
                <a:cs typeface="+mn-cs"/>
              </a:rPr>
              <a:t>Krea’s</a:t>
            </a:r>
            <a:r>
              <a:rPr lang="en-US" sz="1200" kern="1200" dirty="0">
                <a:solidFill>
                  <a:schemeClr val="tx1"/>
                </a:solidFill>
                <a:effectLst/>
                <a:latin typeface="+mn-lt"/>
                <a:ea typeface="+mn-ea"/>
                <a:cs typeface="+mn-cs"/>
              </a:rPr>
              <a:t> Villas del Fresno will build nearly 2,000 green residences in Melchor Ocampo that are certified with EDGE.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Green features include solar hot water collectors, energy-saving lighting, and low-flow faucets.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payback period due to lower utility bills is less than two years. This is the value that Casas </a:t>
            </a:r>
            <a:r>
              <a:rPr lang="en-US" sz="1200" kern="1200" dirty="0" err="1">
                <a:solidFill>
                  <a:schemeClr val="tx1"/>
                </a:solidFill>
                <a:effectLst/>
                <a:latin typeface="+mn-lt"/>
                <a:ea typeface="+mn-ea"/>
                <a:cs typeface="+mn-cs"/>
              </a:rPr>
              <a:t>Krea</a:t>
            </a:r>
            <a:r>
              <a:rPr lang="en-US" sz="1200" kern="1200" dirty="0">
                <a:solidFill>
                  <a:schemeClr val="tx1"/>
                </a:solidFill>
                <a:effectLst/>
                <a:latin typeface="+mn-lt"/>
                <a:ea typeface="+mn-ea"/>
                <a:cs typeface="+mn-cs"/>
              </a:rPr>
              <a:t> passes on to its customers by building green.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way, Casas Krea demonstrates its commitment to sustainable development.</a:t>
            </a:r>
          </a:p>
        </p:txBody>
      </p:sp>
      <p:sp>
        <p:nvSpPr>
          <p:cNvPr id="4" name="Slide Number Placeholder 3"/>
          <p:cNvSpPr>
            <a:spLocks noGrp="1"/>
          </p:cNvSpPr>
          <p:nvPr>
            <p:ph type="sldNum" sz="quarter" idx="10"/>
          </p:nvPr>
        </p:nvSpPr>
        <p:spPr/>
        <p:txBody>
          <a:bodyPr/>
          <a:lstStyle/>
          <a:p>
            <a:fld id="{2B5F7931-668F-4B49-B860-EA66CCAC0916}" type="slidenum">
              <a:rPr lang="en-US" smtClean="0"/>
              <a:t>22</a:t>
            </a:fld>
            <a:endParaRPr lang="en-US"/>
          </a:p>
        </p:txBody>
      </p:sp>
    </p:spTree>
    <p:extLst>
      <p:ext uri="{BB962C8B-B14F-4D97-AF65-F5344CB8AC3E}">
        <p14:creationId xmlns:p14="http://schemas.microsoft.com/office/powerpoint/2010/main" val="309399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[CUSTOMIZE SUCH AS THE FOLLOWING]:</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know that [X] aims for profitable growth while creating value for your shareholders and clients. In addition to profit, transformation and internationalization are key pillars for [X]. We hope that EDGE will help support all the pillars for [X] and its clients and will become instrumental in supporting your investment relationship. To quote your philosophy on corporate social responsibility, we aim to “anticipate and care for the environment and society through the responsible performance of business activity in all regions in which we operate.”</a:t>
            </a:r>
          </a:p>
        </p:txBody>
      </p:sp>
      <p:sp>
        <p:nvSpPr>
          <p:cNvPr id="4" name="Slide Number Placeholder 3"/>
          <p:cNvSpPr>
            <a:spLocks noGrp="1"/>
          </p:cNvSpPr>
          <p:nvPr>
            <p:ph type="sldNum" sz="quarter" idx="10"/>
          </p:nvPr>
        </p:nvSpPr>
        <p:spPr/>
        <p:txBody>
          <a:bodyPr/>
          <a:lstStyle/>
          <a:p>
            <a:fld id="{2B5F7931-668F-4B49-B860-EA66CCAC0916}" type="slidenum">
              <a:rPr lang="en-US" smtClean="0"/>
              <a:t>23</a:t>
            </a:fld>
            <a:endParaRPr lang="en-US"/>
          </a:p>
        </p:txBody>
      </p:sp>
    </p:spTree>
    <p:extLst>
      <p:ext uri="{BB962C8B-B14F-4D97-AF65-F5344CB8AC3E}">
        <p14:creationId xmlns:p14="http://schemas.microsoft.com/office/powerpoint/2010/main" val="3519605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also acknowledge IFC’s donor partners who have made EDGE and IFC’s work in green buildings possible. These governments and institutions are the reason IFC is able to offer the EDGE software application for free, as well as all of the awareness raising and promotional activities.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24</a:t>
            </a:fld>
            <a:endParaRPr lang="en-US"/>
          </a:p>
        </p:txBody>
      </p:sp>
    </p:spTree>
    <p:extLst>
      <p:ext uri="{BB962C8B-B14F-4D97-AF65-F5344CB8AC3E}">
        <p14:creationId xmlns:p14="http://schemas.microsoft.com/office/powerpoint/2010/main" val="2303946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again for joining us today.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appreciate your interest and hope you will decide to adopt EDGE certification for your future projects. </a:t>
            </a:r>
          </a:p>
          <a:p>
            <a:pPr marL="285750" indent="-285750">
              <a:buFont typeface="Arial" panose="020B0604020202020204" pitchFamily="34" charset="0"/>
              <a:buChar char="•"/>
            </a:pPr>
            <a:endParaRPr lang="en-US" sz="1800" baseline="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25</a:t>
            </a:fld>
            <a:endParaRPr lang="en-US"/>
          </a:p>
        </p:txBody>
      </p:sp>
    </p:spTree>
    <p:extLst>
      <p:ext uri="{BB962C8B-B14F-4D97-AF65-F5344CB8AC3E}">
        <p14:creationId xmlns:p14="http://schemas.microsoft.com/office/powerpoint/2010/main" val="98316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created its Green Building Market Transformation Program to take a leadership role in encouraging a new paradigm where financial institutions, governments, the property sector and consumers all come together to benefit financially through the mainstreaming of green buildings.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program addresses the gap in the market for an international green building standard that offers a free software solution to help identify the most cost-effective solutions to design and build green, to unlock the potential for a new era of green construction and development.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IFC’s 4-part strategy supports diverting investment to green buildings, through working with banks, investing directly into the building sector, advising governments on green building codes and incentives, and the EDGE certification program.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 far, IFC has mobilized $4.5 billion in green building investments – from its own account and through syndicated loans. Out of that, $876 million – or 20 percent of all investments – is through other financial institutions. IFC believes in the business case for green buildings and how they’re a win-win for all. </a:t>
            </a:r>
            <a:endParaRPr lang="en-US" sz="1800" dirty="0"/>
          </a:p>
        </p:txBody>
      </p:sp>
      <p:sp>
        <p:nvSpPr>
          <p:cNvPr id="4" name="Slide Number Placeholder 3"/>
          <p:cNvSpPr>
            <a:spLocks noGrp="1"/>
          </p:cNvSpPr>
          <p:nvPr>
            <p:ph type="sldNum" sz="quarter" idx="10"/>
          </p:nvPr>
        </p:nvSpPr>
        <p:spPr/>
        <p:txBody>
          <a:bodyPr/>
          <a:lstStyle/>
          <a:p>
            <a:fld id="{A6CE7A5B-928F-4156-9997-87F27600DD35}" type="slidenum">
              <a:rPr lang="en-US" smtClean="0"/>
              <a:t>3</a:t>
            </a:fld>
            <a:endParaRPr lang="en-US"/>
          </a:p>
        </p:txBody>
      </p:sp>
    </p:spTree>
    <p:extLst>
      <p:ext uri="{BB962C8B-B14F-4D97-AF65-F5344CB8AC3E}">
        <p14:creationId xmlns:p14="http://schemas.microsoft.com/office/powerpoint/2010/main" val="169352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step back and define what we mean by “a green building.”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green building needs to be at least 20% more resource efficient than a comparable baseline building in the local market.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green building must also obtain a local or international standard of green building certification, as verified by an independent party.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in order to satisfy green finance requirements, projects must have quantified impact reporting – reporting on an individual project basis and on a portfolio basis, such as energy and water saved or reduced GHG emissions.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4</a:t>
            </a:fld>
            <a:endParaRPr lang="en-US"/>
          </a:p>
        </p:txBody>
      </p:sp>
    </p:spTree>
    <p:extLst>
      <p:ext uri="{BB962C8B-B14F-4D97-AF65-F5344CB8AC3E}">
        <p14:creationId xmlns:p14="http://schemas.microsoft.com/office/powerpoint/2010/main" val="42342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summarize the advantages of a green building investment program for developers.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You’ll be positioned as a first mover in the market with a marketing and communications push supported by IFC. Through EDGE, you can associate your brand with the World Bank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differentiation can lead to higher prices or quicker sales, particularly in a crowded market.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benefit from the easy-to-use EDGE online certification process, which guides you every step of the way, from A to Z. The process is backed by the sophisticated EDGE software which can be used for free.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By incorporating EDGE early into your project design, you can keep costs low. Many developers tell us that reaching the EDGE standard had zero incremental costs.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Certification reduces reputational risk, satisfies compliance criteria with investors, and verifiably communicates value to buyers.</a:t>
            </a:r>
          </a:p>
        </p:txBody>
      </p:sp>
      <p:sp>
        <p:nvSpPr>
          <p:cNvPr id="4" name="Slide Number Placeholder 3"/>
          <p:cNvSpPr>
            <a:spLocks noGrp="1"/>
          </p:cNvSpPr>
          <p:nvPr>
            <p:ph type="sldNum" sz="quarter" idx="10"/>
          </p:nvPr>
        </p:nvSpPr>
        <p:spPr/>
        <p:txBody>
          <a:bodyPr/>
          <a:lstStyle/>
          <a:p>
            <a:fld id="{8EC98E00-25F5-451E-8B47-44A878C3EC2A}" type="slidenum">
              <a:rPr lang="en-US" smtClean="0"/>
              <a:t>5</a:t>
            </a:fld>
            <a:endParaRPr lang="en-US"/>
          </a:p>
        </p:txBody>
      </p:sp>
    </p:spTree>
    <p:extLst>
      <p:ext uri="{BB962C8B-B14F-4D97-AF65-F5344CB8AC3E}">
        <p14:creationId xmlns:p14="http://schemas.microsoft.com/office/powerpoint/2010/main" val="177253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There’s a leadership opportunity for developers who choose to certify their buildings green – both globally and locally.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in Mexico, the green building market is experiencing rapid growth. Over 1,100 commercial projects are either registered or certified with LEED certification. Because of you, Mexico is a global green leader, ranking as the seventh country in the world for LEED-certified projects, totaling 16 million square meters of floor space.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is due to the belief in green buildings by developers such as yourselves and strong local programs.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are well aware, progressive government policies have led to the most innovative green mortgage program in the world through INFONAVIT, which has benefited millions of low-income residents. Tens of thousands of energy-efficient homes have been brought onto the market annually through Sociedad </a:t>
            </a:r>
            <a:r>
              <a:rPr lang="en-US" sz="1200" kern="1200" dirty="0" err="1">
                <a:solidFill>
                  <a:schemeClr val="tx1"/>
                </a:solidFill>
                <a:effectLst/>
                <a:latin typeface="+mn-lt"/>
                <a:ea typeface="+mn-ea"/>
                <a:cs typeface="+mn-cs"/>
              </a:rPr>
              <a:t>Hipotecaria</a:t>
            </a:r>
            <a:r>
              <a:rPr lang="en-US" sz="1200" kern="1200" dirty="0">
                <a:solidFill>
                  <a:schemeClr val="tx1"/>
                </a:solidFill>
                <a:effectLst/>
                <a:latin typeface="+mn-lt"/>
                <a:ea typeface="+mn-ea"/>
                <a:cs typeface="+mn-cs"/>
              </a:rPr>
              <a:t> Federal’s EcoCasa program.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is also an active green building council in SUMe.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momentum leads to an opportunity to gain a competitive advantage and differentiate properties as green, particularly in the residential sector. IFC projects a $30 billion investment opportunity in green buildings through 2030 with a potential for 170,000 green residential units.</a:t>
            </a:r>
          </a:p>
        </p:txBody>
      </p:sp>
      <p:sp>
        <p:nvSpPr>
          <p:cNvPr id="4" name="Slide Number Placeholder 3"/>
          <p:cNvSpPr>
            <a:spLocks noGrp="1"/>
          </p:cNvSpPr>
          <p:nvPr>
            <p:ph type="sldNum" sz="quarter" idx="5"/>
          </p:nvPr>
        </p:nvSpPr>
        <p:spPr/>
        <p:txBody>
          <a:bodyPr/>
          <a:lstStyle/>
          <a:p>
            <a:fld id="{A6CE7A5B-928F-4156-9997-87F27600DD35}" type="slidenum">
              <a:rPr lang="en-US" smtClean="0"/>
              <a:t>6</a:t>
            </a:fld>
            <a:endParaRPr lang="en-US"/>
          </a:p>
        </p:txBody>
      </p:sp>
    </p:spTree>
    <p:extLst>
      <p:ext uri="{BB962C8B-B14F-4D97-AF65-F5344CB8AC3E}">
        <p14:creationId xmlns:p14="http://schemas.microsoft.com/office/powerpoint/2010/main" val="267894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Momentum is building for EDGE in Mexico.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than 546,000 square meters of floor space have been either registered or certified by such early adopters as </a:t>
            </a:r>
            <a:r>
              <a:rPr lang="en-US" sz="1200" kern="1200" dirty="0" err="1">
                <a:solidFill>
                  <a:schemeClr val="tx1"/>
                </a:solidFill>
                <a:effectLst/>
                <a:latin typeface="+mn-lt"/>
                <a:ea typeface="+mn-ea"/>
                <a:cs typeface="+mn-cs"/>
              </a:rPr>
              <a:t>Vinte</a:t>
            </a:r>
            <a:r>
              <a:rPr lang="en-US" sz="1200" kern="1200" dirty="0">
                <a:solidFill>
                  <a:schemeClr val="tx1"/>
                </a:solidFill>
                <a:effectLst/>
                <a:latin typeface="+mn-lt"/>
                <a:ea typeface="+mn-ea"/>
                <a:cs typeface="+mn-cs"/>
              </a:rPr>
              <a:t>, FINSA, and Grupo Posadas.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over 1,500 projects uploaded into EDGE, which we consider “early pipeline.”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these, 22 projects are actively looking for green financing. </a:t>
            </a:r>
          </a:p>
        </p:txBody>
      </p:sp>
      <p:sp>
        <p:nvSpPr>
          <p:cNvPr id="4" name="Slide Number Placeholder 3"/>
          <p:cNvSpPr>
            <a:spLocks noGrp="1"/>
          </p:cNvSpPr>
          <p:nvPr>
            <p:ph type="sldNum" sz="quarter" idx="5"/>
          </p:nvPr>
        </p:nvSpPr>
        <p:spPr/>
        <p:txBody>
          <a:bodyPr/>
          <a:lstStyle/>
          <a:p>
            <a:fld id="{A6CE7A5B-928F-4156-9997-87F27600DD35}" type="slidenum">
              <a:rPr lang="en-US" smtClean="0"/>
              <a:t>7</a:t>
            </a:fld>
            <a:endParaRPr lang="en-US" dirty="0"/>
          </a:p>
        </p:txBody>
      </p:sp>
    </p:spTree>
    <p:extLst>
      <p:ext uri="{BB962C8B-B14F-4D97-AF65-F5344CB8AC3E}">
        <p14:creationId xmlns:p14="http://schemas.microsoft.com/office/powerpoint/2010/main" val="27048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 now you may ask – how can you choose the most cost-effective options to design a green building? And how will your customers – whether home owners or commercial tenants – recognize the value of a green building?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it was difficult to know the best way to build green.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wasn’t an easy way to figure out which green ideas would work the best, and how much they would cost.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was a need to know the numbers, but no way to find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time was right for a solution that could measure how to turn an ordinary building into a high performing one – before it’s been built.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created EDGE to address challenges that emerging markets face and ensure developers gain a competitive advantage for their commitment to high-performance buildings that make a low impact on the environment.</a:t>
            </a:r>
          </a:p>
        </p:txBody>
      </p:sp>
      <p:sp>
        <p:nvSpPr>
          <p:cNvPr id="4" name="Slide Number Placeholder 3"/>
          <p:cNvSpPr>
            <a:spLocks noGrp="1"/>
          </p:cNvSpPr>
          <p:nvPr>
            <p:ph type="sldNum" sz="quarter" idx="10"/>
          </p:nvPr>
        </p:nvSpPr>
        <p:spPr/>
        <p:txBody>
          <a:bodyPr/>
          <a:lstStyle/>
          <a:p>
            <a:fld id="{A6CE7A5B-928F-4156-9997-87F27600DD35}" type="slidenum">
              <a:rPr lang="en-US" smtClean="0"/>
              <a:t>8</a:t>
            </a:fld>
            <a:endParaRPr lang="en-US"/>
          </a:p>
        </p:txBody>
      </p:sp>
    </p:spTree>
    <p:extLst>
      <p:ext uri="{BB962C8B-B14F-4D97-AF65-F5344CB8AC3E}">
        <p14:creationId xmlns:p14="http://schemas.microsoft.com/office/powerpoint/2010/main" val="3144497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solution is EDGE, which stands for “Excellence in Design for Greater Efficiencies.”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consists of three components: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First, the free software helps you choose the most cost-effective ways to build green. The software is free and can be accessed from our website.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Second, EDGE is an achievable green building standard with a 20 percent resource-efficiency criteria.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third, EDGE is a certification system to verify and reward green building projects through a green label.</a:t>
            </a:r>
          </a:p>
        </p:txBody>
      </p:sp>
      <p:sp>
        <p:nvSpPr>
          <p:cNvPr id="4" name="Slide Number Placeholder 3"/>
          <p:cNvSpPr>
            <a:spLocks noGrp="1"/>
          </p:cNvSpPr>
          <p:nvPr>
            <p:ph type="sldNum" sz="quarter" idx="10"/>
          </p:nvPr>
        </p:nvSpPr>
        <p:spPr/>
        <p:txBody>
          <a:bodyPr/>
          <a:lstStyle/>
          <a:p>
            <a:fld id="{30D3C735-603E-480E-8E83-72BE28CD684C}" type="slidenum">
              <a:rPr lang="en-US" smtClean="0"/>
              <a:pPr/>
              <a:t>9</a:t>
            </a:fld>
            <a:endParaRPr lang="en-US"/>
          </a:p>
        </p:txBody>
      </p:sp>
    </p:spTree>
    <p:extLst>
      <p:ext uri="{BB962C8B-B14F-4D97-AF65-F5344CB8AC3E}">
        <p14:creationId xmlns:p14="http://schemas.microsoft.com/office/powerpoint/2010/main" val="221088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72716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225841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158262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glish Title Slide">
    <p:spTree>
      <p:nvGrpSpPr>
        <p:cNvPr id="1" name=""/>
        <p:cNvGrpSpPr/>
        <p:nvPr/>
      </p:nvGrpSpPr>
      <p:grpSpPr>
        <a:xfrm>
          <a:off x="0" y="0"/>
          <a:ext cx="0" cy="0"/>
          <a:chOff x="0" y="0"/>
          <a:chExt cx="0" cy="0"/>
        </a:xfrm>
      </p:grpSpPr>
      <p:sp>
        <p:nvSpPr>
          <p:cNvPr id="2" name="Right Triangle 1"/>
          <p:cNvSpPr/>
          <p:nvPr userDrawn="1"/>
        </p:nvSpPr>
        <p:spPr>
          <a:xfrm>
            <a:off x="0" y="2825280"/>
            <a:ext cx="12192000" cy="4032720"/>
          </a:xfrm>
          <a:prstGeom prst="rtTriangle">
            <a:avLst/>
          </a:prstGeom>
          <a:solidFill>
            <a:srgbClr val="5BAE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2906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83"/>
        <p:cNvGrpSpPr/>
        <p:nvPr/>
      </p:nvGrpSpPr>
      <p:grpSpPr>
        <a:xfrm>
          <a:off x="0" y="0"/>
          <a:ext cx="0" cy="0"/>
          <a:chOff x="0" y="0"/>
          <a:chExt cx="0" cy="0"/>
        </a:xfrm>
      </p:grpSpPr>
      <p:sp>
        <p:nvSpPr>
          <p:cNvPr id="85" name="Shape 85"/>
          <p:cNvSpPr txBox="1">
            <a:spLocks noGrp="1"/>
          </p:cNvSpPr>
          <p:nvPr>
            <p:ph type="title"/>
          </p:nvPr>
        </p:nvSpPr>
        <p:spPr>
          <a:xfrm>
            <a:off x="454649" y="278168"/>
            <a:ext cx="11282705" cy="414528"/>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ct val="58333"/>
              <a:buNone/>
              <a:defRPr sz="2200" b="0" i="0" u="none" strike="noStrike" cap="all" baseline="0">
                <a:solidFill>
                  <a:schemeClr val="tx1">
                    <a:lumMod val="65000"/>
                    <a:lumOff val="35000"/>
                  </a:schemeClr>
                </a:solidFill>
                <a:latin typeface="Calibri"/>
                <a:ea typeface="Calibri"/>
                <a:cs typeface="Calibri"/>
                <a:sym typeface="Calibri"/>
              </a:defRPr>
            </a:lvl1pPr>
            <a:lvl2pPr marL="0" marR="0" lvl="1"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2pPr>
            <a:lvl3pPr marL="0" marR="0" lvl="2"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3pPr>
            <a:lvl4pPr marL="0" marR="0" lvl="3"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4pPr>
            <a:lvl5pPr marL="0" marR="0" lvl="4"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5pPr>
            <a:lvl6pPr marL="342900" marR="0" lvl="5"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6pPr>
            <a:lvl7pPr marL="685800" marR="0" lvl="6"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7pPr>
            <a:lvl8pPr marL="1028700" marR="0" lvl="7"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8pPr>
            <a:lvl9pPr marL="1371600" marR="0" lvl="8"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9pPr>
          </a:lstStyle>
          <a:p>
            <a:endParaRPr/>
          </a:p>
        </p:txBody>
      </p:sp>
      <p:sp>
        <p:nvSpPr>
          <p:cNvPr id="86" name="Shape 86"/>
          <p:cNvSpPr txBox="1">
            <a:spLocks noGrp="1"/>
          </p:cNvSpPr>
          <p:nvPr>
            <p:ph type="sldNum" idx="12"/>
          </p:nvPr>
        </p:nvSpPr>
        <p:spPr>
          <a:xfrm>
            <a:off x="11455400" y="6388866"/>
            <a:ext cx="736600" cy="358775"/>
          </a:xfrm>
          <a:prstGeom prst="rect">
            <a:avLst/>
          </a:prstGeom>
          <a:noFill/>
          <a:ln>
            <a:noFill/>
          </a:ln>
        </p:spPr>
        <p:txBody>
          <a:bodyPr wrap="square" lIns="0" tIns="0" rIns="0" bIns="0" anchor="ctr" anchorCtr="0">
            <a:noAutofit/>
          </a:bodyPr>
          <a:lstStyle>
            <a:lvl1pPr>
              <a:defRPr sz="1200">
                <a:solidFill>
                  <a:schemeClr val="tx1">
                    <a:lumMod val="50000"/>
                    <a:lumOff val="50000"/>
                  </a:schemeClr>
                </a:solidFill>
                <a:latin typeface="Calibri" panose="020F0502020204030204" pitchFamily="34" charset="0"/>
                <a:cs typeface="Calibri" panose="020F0502020204030204" pitchFamily="34" charset="0"/>
              </a:defRPr>
            </a:lvl1pPr>
          </a:lstStyle>
          <a:p>
            <a:pPr algn="ctr">
              <a:buSzPct val="25000"/>
            </a:pPr>
            <a:fld id="{00000000-1234-1234-1234-123412341234}" type="slidenum">
              <a:rPr lang="en-US" smtClean="0"/>
              <a:pPr algn="ctr">
                <a:buSzPct val="25000"/>
              </a:pPr>
              <a:t>‹#›</a:t>
            </a:fld>
            <a:endParaRPr lang="en-US"/>
          </a:p>
        </p:txBody>
      </p:sp>
    </p:spTree>
    <p:extLst>
      <p:ext uri="{BB962C8B-B14F-4D97-AF65-F5344CB8AC3E}">
        <p14:creationId xmlns:p14="http://schemas.microsoft.com/office/powerpoint/2010/main" val="243435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4649" y="278168"/>
            <a:ext cx="11282705" cy="414528"/>
          </a:xfrm>
        </p:spPr>
        <p:txBody>
          <a:bodyPr anchor="b">
            <a:noAutofit/>
          </a:bodyPr>
          <a:lstStyle>
            <a:lvl1pPr algn="ctr">
              <a:defRPr sz="2400" b="0" i="0" cap="all" baseline="0">
                <a:solidFill>
                  <a:schemeClr val="bg1">
                    <a:lumMod val="50000"/>
                  </a:schemeClr>
                </a:solidFill>
                <a:latin typeface="Calibri" panose="020F0502020204030204" pitchFamily="34" charset="0"/>
              </a:defRPr>
            </a:lvl1pPr>
          </a:lstStyle>
          <a:p>
            <a:r>
              <a:rPr lang="en-US"/>
              <a:t>Click to edit Master title style</a:t>
            </a:r>
          </a:p>
        </p:txBody>
      </p:sp>
      <p:sp>
        <p:nvSpPr>
          <p:cNvPr id="5" name="Slide Number Placeholder 3"/>
          <p:cNvSpPr>
            <a:spLocks noGrp="1"/>
          </p:cNvSpPr>
          <p:nvPr>
            <p:ph type="sldNum" sz="quarter" idx="14"/>
          </p:nvPr>
        </p:nvSpPr>
        <p:spPr>
          <a:xfrm>
            <a:off x="11737353" y="6388866"/>
            <a:ext cx="454647" cy="358775"/>
          </a:xfrm>
        </p:spPr>
        <p:txBody>
          <a:bodyPr/>
          <a:lstStyle>
            <a:lvl1pPr algn="ctr">
              <a:defRPr>
                <a:solidFill>
                  <a:schemeClr val="tx1"/>
                </a:solidFill>
              </a:defRPr>
            </a:lvl1pPr>
          </a:lstStyle>
          <a:p>
            <a:pPr>
              <a:defRPr/>
            </a:pPr>
            <a:fld id="{D0C53EF0-E817-4E49-A366-6572B14DF073}"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4435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53530"/>
            <a:ext cx="10515600" cy="855013"/>
          </a:xfrm>
        </p:spPr>
        <p:txBody>
          <a:bodyPr/>
          <a:lstStyle>
            <a:lvl1pPr marL="0" marR="0" indent="0" algn="ctr" defTabSz="914400" rtl="0" eaLnBrk="1" fontAlgn="auto" latinLnBrk="0" hangingPunct="1">
              <a:lnSpc>
                <a:spcPct val="90000"/>
              </a:lnSpc>
              <a:spcBef>
                <a:spcPct val="0"/>
              </a:spcBef>
              <a:spcAft>
                <a:spcPts val="0"/>
              </a:spcAft>
              <a:buClrTx/>
              <a:buSzTx/>
              <a:buFontTx/>
              <a:buNone/>
              <a:tabLs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Click to edit Master title style</a:t>
            </a:r>
            <a:br>
              <a:rPr lang="en-US">
                <a:solidFill>
                  <a:schemeClr val="bg1">
                    <a:lumMod val="50000"/>
                  </a:schemeClr>
                </a:solidFill>
              </a:rPr>
            </a:b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80959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5C43A6-81BC-4012-BD39-4D15BA54AE2C}"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2718010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5C43A6-81BC-4012-BD39-4D15BA54AE2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82579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5C43A6-81BC-4012-BD39-4D15BA54AE2C}"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884744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5C43A6-81BC-4012-BD39-4D15BA54AE2C}"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43147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C43A6-81BC-4012-BD39-4D15BA54AE2C}"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5738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5C43A6-81BC-4012-BD39-4D15BA54AE2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48600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5C43A6-81BC-4012-BD39-4D15BA54AE2C}"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2409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0675"/>
            <a:ext cx="10515600" cy="725927"/>
          </a:xfrm>
          <a:prstGeom prst="rect">
            <a:avLst/>
          </a:prstGeom>
        </p:spPr>
        <p:txBody>
          <a:bodyPr vert="horz" lIns="91440" tIns="45720" rIns="91440" bIns="45720" rtlCol="0" anchor="ctr">
            <a:normAutofit/>
          </a:bodyPr>
          <a:lstStyle/>
          <a:p>
            <a:r>
              <a:rPr lang="en-US"/>
              <a:t>Click to edit Master title style</a:t>
            </a:r>
            <a:br>
              <a:rPr lang="en-US"/>
            </a:br>
            <a:endParaRPr lang="en-US"/>
          </a:p>
        </p:txBody>
      </p:sp>
      <p:sp>
        <p:nvSpPr>
          <p:cNvPr id="3" name="Text Placeholder 2"/>
          <p:cNvSpPr>
            <a:spLocks noGrp="1"/>
          </p:cNvSpPr>
          <p:nvPr>
            <p:ph type="body" idx="1"/>
          </p:nvPr>
        </p:nvSpPr>
        <p:spPr>
          <a:xfrm>
            <a:off x="838200" y="1355075"/>
            <a:ext cx="10515600" cy="48218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C43A6-81BC-4012-BD39-4D15BA54AE2C}" type="datetimeFigureOut">
              <a:rPr lang="en-US" smtClean="0"/>
              <a:t>9/3/2019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CBD5D-06F3-4B1B-81E2-C89EDDA8B899}" type="slidenum">
              <a:rPr lang="en-US" smtClean="0"/>
              <a:t>‹#›</a:t>
            </a:fld>
            <a:endParaRPr lang="en-US"/>
          </a:p>
        </p:txBody>
      </p:sp>
    </p:spTree>
    <p:extLst>
      <p:ext uri="{BB962C8B-B14F-4D97-AF65-F5344CB8AC3E}">
        <p14:creationId xmlns:p14="http://schemas.microsoft.com/office/powerpoint/2010/main" val="9177179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914400" rtl="0" eaLnBrk="1" latinLnBrk="0" hangingPunct="1">
        <a:lnSpc>
          <a:spcPct val="90000"/>
        </a:lnSpc>
        <a:spcBef>
          <a:spcPct val="0"/>
        </a:spcBef>
        <a:buNone/>
        <a:defRPr sz="2800" kern="1200" cap="all" baseline="0">
          <a:solidFill>
            <a:schemeClr val="bg1">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edgebuildings.com/technical/methodolog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app.edgebuilding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dge.gbci.org/certification#selec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dgebuildings.com/certify/" TargetMode="External"/><Relationship Id="rId5" Type="http://schemas.openxmlformats.org/officeDocument/2006/relationships/image" Target="../media/image37.jpe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edgebuildings.com/marketing/edge/"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edgebuildings.com/green-building-market-intelligence-country-reports/"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hyperlink" Target="https://www.edgebuildings.com/projects/fiesta-americana-mexico-satelite/" TargetMode="External"/><Relationship Id="rId13" Type="http://schemas.openxmlformats.org/officeDocument/2006/relationships/image" Target="../media/image15.jpeg"/><Relationship Id="rId18" Type="http://schemas.openxmlformats.org/officeDocument/2006/relationships/hyperlink" Target="https://www.edgebuildings.com/projects/inmobiliaria-vinte-real-granada/" TargetMode="External"/><Relationship Id="rId3" Type="http://schemas.openxmlformats.org/officeDocument/2006/relationships/hyperlink" Target="https://www.edgebuildings.com/projects/revolucion-757/" TargetMode="External"/><Relationship Id="rId21" Type="http://schemas.openxmlformats.org/officeDocument/2006/relationships/image" Target="../media/image19.png"/><Relationship Id="rId7" Type="http://schemas.openxmlformats.org/officeDocument/2006/relationships/image" Target="../media/image12.jpeg"/><Relationship Id="rId12" Type="http://schemas.openxmlformats.org/officeDocument/2006/relationships/hyperlink" Target="https://www.edgebuildings.com/projects/acalli/" TargetMode="External"/><Relationship Id="rId17" Type="http://schemas.openxmlformats.org/officeDocument/2006/relationships/image" Target="../media/image17.jpeg"/><Relationship Id="rId2" Type="http://schemas.openxmlformats.org/officeDocument/2006/relationships/notesSlide" Target="../notesSlides/notesSlide7.xml"/><Relationship Id="rId16" Type="http://schemas.openxmlformats.org/officeDocument/2006/relationships/hyperlink" Target="https://www.edgebuildings.com/projects/cumbres-residencial/" TargetMode="External"/><Relationship Id="rId20" Type="http://schemas.openxmlformats.org/officeDocument/2006/relationships/hyperlink" Target="https://zivalam.com/" TargetMode="External"/><Relationship Id="rId1" Type="http://schemas.openxmlformats.org/officeDocument/2006/relationships/slideLayout" Target="../slideLayouts/slideLayout7.xml"/><Relationship Id="rId6" Type="http://schemas.openxmlformats.org/officeDocument/2006/relationships/hyperlink" Target="https://www.edgebuildings.com/projects/ac-veracruz/" TargetMode="External"/><Relationship Id="rId11" Type="http://schemas.openxmlformats.org/officeDocument/2006/relationships/image" Target="../media/image14.png"/><Relationship Id="rId5" Type="http://schemas.openxmlformats.org/officeDocument/2006/relationships/image" Target="../media/image11.jpeg"/><Relationship Id="rId15" Type="http://schemas.openxmlformats.org/officeDocument/2006/relationships/image" Target="../media/image16.jpeg"/><Relationship Id="rId10" Type="http://schemas.openxmlformats.org/officeDocument/2006/relationships/hyperlink" Target="https://www.edgebuildings.com/projects/villas-del-fresno/" TargetMode="External"/><Relationship Id="rId19"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hyperlink" Target="https://www.edgebuildings.com/projects/kaana/" TargetMode="External"/><Relationship Id="rId22" Type="http://schemas.openxmlformats.org/officeDocument/2006/relationships/hyperlink" Target="https://www.bloomtulum.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486" y="5115121"/>
            <a:ext cx="4522714" cy="1023729"/>
          </a:xfrm>
          <a:prstGeom prst="rect">
            <a:avLst/>
          </a:prstGeom>
          <a:noFill/>
        </p:spPr>
        <p:txBody>
          <a:bodyPr wrap="square" tIns="0" rIns="0" bIns="0" rtlCol="0">
            <a:noAutofit/>
          </a:bodyPr>
          <a:lstStyle/>
          <a:p>
            <a:r>
              <a:rPr lang="en-US" sz="2800" dirty="0">
                <a:solidFill>
                  <a:schemeClr val="bg1"/>
                </a:solidFill>
                <a:cs typeface="Arial"/>
              </a:rPr>
              <a:t>EDGE DISCOVERY WORKSHOP</a:t>
            </a:r>
          </a:p>
          <a:p>
            <a:r>
              <a:rPr lang="en-US" sz="2800" dirty="0">
                <a:solidFill>
                  <a:schemeClr val="bg1"/>
                </a:solidFill>
                <a:cs typeface="Arial"/>
              </a:rPr>
              <a:t>for Property Developers</a:t>
            </a:r>
            <a:endParaRPr lang="en-US" sz="1600" b="1" dirty="0">
              <a:solidFill>
                <a:schemeClr val="bg1"/>
              </a:solidFill>
              <a:cs typeface="Arial"/>
            </a:endParaRPr>
          </a:p>
        </p:txBody>
      </p:sp>
      <p:sp>
        <p:nvSpPr>
          <p:cNvPr id="4" name="TextBox 3"/>
          <p:cNvSpPr txBox="1"/>
          <p:nvPr/>
        </p:nvSpPr>
        <p:spPr>
          <a:xfrm>
            <a:off x="516646" y="6118530"/>
            <a:ext cx="4121117" cy="301800"/>
          </a:xfrm>
          <a:prstGeom prst="rect">
            <a:avLst/>
          </a:prstGeom>
          <a:noFill/>
        </p:spPr>
        <p:txBody>
          <a:bodyPr wrap="square" tIns="0" rIns="0" bIns="0" rtlCol="0">
            <a:noAutofit/>
          </a:bodyPr>
          <a:lstStyle/>
          <a:p>
            <a:r>
              <a:rPr lang="en-US">
                <a:solidFill>
                  <a:schemeClr val="bg1"/>
                </a:solidFill>
                <a:cs typeface="Arial"/>
              </a:rPr>
              <a:t>www.edgebuildings.com</a:t>
            </a:r>
            <a:endParaRPr lang="en-US" sz="1100" b="1">
              <a:solidFill>
                <a:schemeClr val="bg1"/>
              </a:solidFill>
              <a:cs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100" y="3016876"/>
            <a:ext cx="3498346" cy="1534439"/>
          </a:xfrm>
          <a:prstGeom prst="rect">
            <a:avLst/>
          </a:prstGeom>
        </p:spPr>
      </p:pic>
    </p:spTree>
    <p:extLst>
      <p:ext uri="{BB962C8B-B14F-4D97-AF65-F5344CB8AC3E}">
        <p14:creationId xmlns:p14="http://schemas.microsoft.com/office/powerpoint/2010/main" val="2440425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769660" y="211842"/>
            <a:ext cx="8652680" cy="1544403"/>
          </a:xfrm>
        </p:spPr>
        <p:txBody>
          <a:bodyPr>
            <a:normAutofit/>
          </a:bodyPr>
          <a:lstStyle/>
          <a:p>
            <a:pPr marL="0" indent="0" algn="ctr" fontAlgn="base">
              <a:spcBef>
                <a:spcPts val="0"/>
              </a:spcBef>
              <a:buNone/>
            </a:pPr>
            <a:r>
              <a:rPr lang="en-US" cap="all" dirty="0">
                <a:solidFill>
                  <a:schemeClr val="bg1">
                    <a:lumMod val="50000"/>
                  </a:schemeClr>
                </a:solidFill>
              </a:rPr>
              <a:t>THE </a:t>
            </a:r>
            <a:r>
              <a:rPr lang="en-US" b="1" cap="all" dirty="0">
                <a:solidFill>
                  <a:schemeClr val="bg1">
                    <a:lumMod val="50000"/>
                  </a:schemeClr>
                </a:solidFill>
              </a:rPr>
              <a:t>FREE</a:t>
            </a:r>
            <a:r>
              <a:rPr lang="en-US" cap="all" dirty="0">
                <a:solidFill>
                  <a:schemeClr val="bg1">
                    <a:lumMod val="50000"/>
                  </a:schemeClr>
                </a:solidFill>
              </a:rPr>
              <a:t> </a:t>
            </a:r>
            <a:r>
              <a:rPr lang="en-US" b="1" cap="all" dirty="0">
                <a:solidFill>
                  <a:schemeClr val="bg1">
                    <a:lumMod val="50000"/>
                  </a:schemeClr>
                </a:solidFill>
              </a:rPr>
              <a:t>SOFTWARE</a:t>
            </a:r>
            <a:r>
              <a:rPr lang="en-US" cap="all" dirty="0">
                <a:solidFill>
                  <a:schemeClr val="bg1">
                    <a:lumMod val="50000"/>
                  </a:schemeClr>
                </a:solidFill>
              </a:rPr>
              <a:t> SHOWS HOW TO CUT BACK ON THE RESOURCE INTENSITY of A Building’s design</a:t>
            </a:r>
          </a:p>
          <a:p>
            <a:pPr marL="0" indent="0" algn="ctr" fontAlgn="base">
              <a:spcBef>
                <a:spcPts val="0"/>
              </a:spcBef>
              <a:buNone/>
            </a:pPr>
            <a:r>
              <a:rPr lang="en-US" cap="all" dirty="0">
                <a:solidFill>
                  <a:schemeClr val="bg1">
                    <a:lumMod val="50000"/>
                  </a:schemeClr>
                </a:solidFill>
              </a:rPr>
              <a:t>________</a:t>
            </a:r>
          </a:p>
        </p:txBody>
      </p:sp>
      <p:pic>
        <p:nvPicPr>
          <p:cNvPr id="5" name="Picture 4">
            <a:extLst>
              <a:ext uri="{FF2B5EF4-FFF2-40B4-BE49-F238E27FC236}">
                <a16:creationId xmlns:a16="http://schemas.microsoft.com/office/drawing/2014/main" id="{A75700B4-1F6C-4543-B649-89E8CB5DE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4" name="Picture 3">
            <a:extLst>
              <a:ext uri="{FF2B5EF4-FFF2-40B4-BE49-F238E27FC236}">
                <a16:creationId xmlns:a16="http://schemas.microsoft.com/office/drawing/2014/main" id="{0705B1E0-B1CD-4764-886B-26891ECA8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1032" y="1710213"/>
            <a:ext cx="6529753" cy="4547380"/>
          </a:xfrm>
          <a:prstGeom prst="rect">
            <a:avLst/>
          </a:prstGeom>
        </p:spPr>
      </p:pic>
    </p:spTree>
    <p:extLst>
      <p:ext uri="{BB962C8B-B14F-4D97-AF65-F5344CB8AC3E}">
        <p14:creationId xmlns:p14="http://schemas.microsoft.com/office/powerpoint/2010/main" val="382365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59657" y="211842"/>
            <a:ext cx="11871402" cy="1544403"/>
          </a:xfrm>
        </p:spPr>
        <p:txBody>
          <a:bodyPr>
            <a:normAutofit/>
          </a:bodyPr>
          <a:lstStyle/>
          <a:p>
            <a:pPr marL="0" indent="0" algn="ctr" fontAlgn="base">
              <a:spcBef>
                <a:spcPts val="0"/>
              </a:spcBef>
              <a:buNone/>
            </a:pPr>
            <a:r>
              <a:rPr lang="en-US" cap="all" dirty="0">
                <a:solidFill>
                  <a:schemeClr val="bg1">
                    <a:lumMod val="50000"/>
                  </a:schemeClr>
                </a:solidFill>
              </a:rPr>
              <a:t>EDGE is available across </a:t>
            </a:r>
            <a:r>
              <a:rPr lang="en-US" b="1" cap="all" dirty="0">
                <a:solidFill>
                  <a:schemeClr val="bg1">
                    <a:lumMod val="50000"/>
                  </a:schemeClr>
                </a:solidFill>
              </a:rPr>
              <a:t>all sectors</a:t>
            </a:r>
            <a:r>
              <a:rPr lang="en-US" cap="all" dirty="0">
                <a:solidFill>
                  <a:schemeClr val="bg1">
                    <a:lumMod val="50000"/>
                  </a:schemeClr>
                </a:solidFill>
              </a:rPr>
              <a:t>, for buildings of </a:t>
            </a:r>
            <a:r>
              <a:rPr lang="en-US" b="1" cap="all" dirty="0">
                <a:solidFill>
                  <a:schemeClr val="bg1">
                    <a:lumMod val="50000"/>
                  </a:schemeClr>
                </a:solidFill>
              </a:rPr>
              <a:t>all vintages</a:t>
            </a:r>
          </a:p>
          <a:p>
            <a:pPr marL="0" indent="0" algn="ctr" fontAlgn="base">
              <a:spcBef>
                <a:spcPts val="0"/>
              </a:spcBef>
              <a:buNone/>
            </a:pPr>
            <a:r>
              <a:rPr lang="en-US" cap="all" dirty="0">
                <a:solidFill>
                  <a:schemeClr val="bg1">
                    <a:lumMod val="50000"/>
                  </a:schemeClr>
                </a:solidFill>
              </a:rPr>
              <a:t>________</a:t>
            </a:r>
          </a:p>
        </p:txBody>
      </p:sp>
      <p:pic>
        <p:nvPicPr>
          <p:cNvPr id="5" name="Picture 4">
            <a:extLst>
              <a:ext uri="{FF2B5EF4-FFF2-40B4-BE49-F238E27FC236}">
                <a16:creationId xmlns:a16="http://schemas.microsoft.com/office/drawing/2014/main" id="{A75700B4-1F6C-4543-B649-89E8CB5DE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45" name="Rectangle 44">
            <a:extLst>
              <a:ext uri="{FF2B5EF4-FFF2-40B4-BE49-F238E27FC236}">
                <a16:creationId xmlns:a16="http://schemas.microsoft.com/office/drawing/2014/main" id="{A126BAFF-B543-4677-9F40-E16E8ECA9DE5}"/>
              </a:ext>
            </a:extLst>
          </p:cNvPr>
          <p:cNvSpPr/>
          <p:nvPr/>
        </p:nvSpPr>
        <p:spPr>
          <a:xfrm>
            <a:off x="0" y="3330278"/>
            <a:ext cx="12192000" cy="172355"/>
          </a:xfrm>
          <a:prstGeom prst="rect">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C549C17E-738F-4B6C-BAA1-9FBBE276B053}"/>
              </a:ext>
            </a:extLst>
          </p:cNvPr>
          <p:cNvSpPr/>
          <p:nvPr/>
        </p:nvSpPr>
        <p:spPr>
          <a:xfrm>
            <a:off x="451759" y="3287445"/>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A5FC56DC-7CE3-4DEE-9C21-F127F1C50F5B}"/>
              </a:ext>
            </a:extLst>
          </p:cNvPr>
          <p:cNvSpPr/>
          <p:nvPr/>
        </p:nvSpPr>
        <p:spPr>
          <a:xfrm>
            <a:off x="2171484" y="3295504"/>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D9334B0D-8F71-4F2C-98BF-E0B3F3D849E9}"/>
              </a:ext>
            </a:extLst>
          </p:cNvPr>
          <p:cNvSpPr/>
          <p:nvPr/>
        </p:nvSpPr>
        <p:spPr>
          <a:xfrm>
            <a:off x="5666670" y="3321210"/>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8F604AC8-1D24-490A-BD44-0E7DDD2DF4E7}"/>
              </a:ext>
            </a:extLst>
          </p:cNvPr>
          <p:cNvSpPr/>
          <p:nvPr/>
        </p:nvSpPr>
        <p:spPr>
          <a:xfrm>
            <a:off x="7454104" y="3321210"/>
            <a:ext cx="217712" cy="241902"/>
          </a:xfrm>
          <a:prstGeom prst="ellipse">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91631904-CFEA-4F47-9246-25CA65B774A6}"/>
              </a:ext>
            </a:extLst>
          </p:cNvPr>
          <p:cNvGrpSpPr/>
          <p:nvPr/>
        </p:nvGrpSpPr>
        <p:grpSpPr>
          <a:xfrm>
            <a:off x="1430076" y="1414056"/>
            <a:ext cx="2699658" cy="1283026"/>
            <a:chOff x="1600199" y="1276350"/>
            <a:chExt cx="2699658" cy="1154723"/>
          </a:xfrm>
        </p:grpSpPr>
        <p:sp>
          <p:nvSpPr>
            <p:cNvPr id="51" name="Rectangular Callout 15">
              <a:extLst>
                <a:ext uri="{FF2B5EF4-FFF2-40B4-BE49-F238E27FC236}">
                  <a16:creationId xmlns:a16="http://schemas.microsoft.com/office/drawing/2014/main" id="{1FD72D43-161E-4FCC-A0FC-4F877C60CD31}"/>
                </a:ext>
              </a:extLst>
            </p:cNvPr>
            <p:cNvSpPr/>
            <p:nvPr/>
          </p:nvSpPr>
          <p:spPr>
            <a:xfrm flipH="1">
              <a:off x="1600199" y="1276350"/>
              <a:ext cx="2699658" cy="1154723"/>
            </a:xfrm>
            <a:prstGeom prst="wedgeRectCallout">
              <a:avLst/>
            </a:prstGeom>
            <a:solidFill>
              <a:srgbClr val="00A1D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695F6295-A98D-4FC0-8A96-8BD730DA8AE6}"/>
                </a:ext>
              </a:extLst>
            </p:cNvPr>
            <p:cNvSpPr/>
            <p:nvPr/>
          </p:nvSpPr>
          <p:spPr>
            <a:xfrm>
              <a:off x="1646789" y="1535163"/>
              <a:ext cx="2514600" cy="415498"/>
            </a:xfrm>
            <a:prstGeom prst="rect">
              <a:avLst/>
            </a:prstGeom>
            <a:noFill/>
          </p:spPr>
          <p:txBody>
            <a:bodyPr wrap="square">
              <a:spAutoFit/>
            </a:bodyPr>
            <a:lstStyle/>
            <a:p>
              <a:pPr marL="0" marR="0" lvl="0" indent="0" algn="ctr" defTabSz="914400" eaLnBrk="1" fontAlgn="auto" latinLnBrk="0" hangingPunct="1">
                <a:lnSpc>
                  <a:spcPct val="100000"/>
                </a:lnSpc>
                <a:spcBef>
                  <a:spcPts val="215"/>
                </a:spcBef>
                <a:spcAft>
                  <a:spcPts val="0"/>
                </a:spcAft>
                <a:buClrTx/>
                <a:buSzTx/>
                <a:buFontTx/>
                <a:buNone/>
                <a:tabLst/>
                <a:defRPr/>
              </a:pPr>
              <a:r>
                <a:rPr kumimoji="0" lang="ms-MY" sz="2400" b="1" i="0" u="none" strike="noStrike" kern="0" cap="all" spc="0" normalizeH="0" baseline="0" noProof="0" dirty="0">
                  <a:ln>
                    <a:noFill/>
                  </a:ln>
                  <a:solidFill>
                    <a:prstClr val="white"/>
                  </a:solidFill>
                  <a:effectLst/>
                  <a:uLnTx/>
                  <a:uFillTx/>
                </a:rPr>
                <a:t>New Buildings</a:t>
              </a:r>
            </a:p>
          </p:txBody>
        </p:sp>
      </p:grpSp>
      <p:grpSp>
        <p:nvGrpSpPr>
          <p:cNvPr id="53" name="Group 52">
            <a:extLst>
              <a:ext uri="{FF2B5EF4-FFF2-40B4-BE49-F238E27FC236}">
                <a16:creationId xmlns:a16="http://schemas.microsoft.com/office/drawing/2014/main" id="{183F9F2F-C90D-4F69-B996-9E543693F2DB}"/>
              </a:ext>
            </a:extLst>
          </p:cNvPr>
          <p:cNvGrpSpPr/>
          <p:nvPr/>
        </p:nvGrpSpPr>
        <p:grpSpPr>
          <a:xfrm>
            <a:off x="92309" y="3891775"/>
            <a:ext cx="1554480" cy="436247"/>
            <a:chOff x="348341" y="3398226"/>
            <a:chExt cx="2699660" cy="440242"/>
          </a:xfrm>
          <a:solidFill>
            <a:schemeClr val="bg1">
              <a:lumMod val="65000"/>
            </a:schemeClr>
          </a:solidFill>
        </p:grpSpPr>
        <p:sp>
          <p:nvSpPr>
            <p:cNvPr id="54" name="Rectangular Callout 14">
              <a:extLst>
                <a:ext uri="{FF2B5EF4-FFF2-40B4-BE49-F238E27FC236}">
                  <a16:creationId xmlns:a16="http://schemas.microsoft.com/office/drawing/2014/main" id="{C60966E0-0F6D-48F2-B93C-6A5FA1C1E78F}"/>
                </a:ext>
              </a:extLst>
            </p:cNvPr>
            <p:cNvSpPr/>
            <p:nvPr/>
          </p:nvSpPr>
          <p:spPr>
            <a:xfrm rot="10800000" flipH="1">
              <a:off x="348341" y="3398226"/>
              <a:ext cx="2699660" cy="440242"/>
            </a:xfrm>
            <a:prstGeom prst="wedgeRectCallout">
              <a:avLst>
                <a:gd name="adj1" fmla="val -21645"/>
                <a:gd name="adj2" fmla="val 7926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A8F02441-C6F5-48FD-957A-89FAE45A7659}"/>
                </a:ext>
              </a:extLst>
            </p:cNvPr>
            <p:cNvSpPr/>
            <p:nvPr/>
          </p:nvSpPr>
          <p:spPr>
            <a:xfrm>
              <a:off x="415721" y="3452888"/>
              <a:ext cx="2517979" cy="3416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Homes</a:t>
              </a:r>
            </a:p>
          </p:txBody>
        </p:sp>
      </p:grpSp>
      <p:grpSp>
        <p:nvGrpSpPr>
          <p:cNvPr id="56" name="Group 55">
            <a:extLst>
              <a:ext uri="{FF2B5EF4-FFF2-40B4-BE49-F238E27FC236}">
                <a16:creationId xmlns:a16="http://schemas.microsoft.com/office/drawing/2014/main" id="{B05EAF5B-0DDE-4379-84A8-A040BEAE5174}"/>
              </a:ext>
            </a:extLst>
          </p:cNvPr>
          <p:cNvGrpSpPr/>
          <p:nvPr/>
        </p:nvGrpSpPr>
        <p:grpSpPr>
          <a:xfrm>
            <a:off x="1832103" y="3891775"/>
            <a:ext cx="1574143" cy="1031154"/>
            <a:chOff x="1726357" y="3757663"/>
            <a:chExt cx="1574143" cy="1031154"/>
          </a:xfrm>
          <a:solidFill>
            <a:schemeClr val="bg1">
              <a:lumMod val="65000"/>
            </a:schemeClr>
          </a:solidFill>
        </p:grpSpPr>
        <p:sp>
          <p:nvSpPr>
            <p:cNvPr id="57" name="Rectangular Callout 14">
              <a:extLst>
                <a:ext uri="{FF2B5EF4-FFF2-40B4-BE49-F238E27FC236}">
                  <a16:creationId xmlns:a16="http://schemas.microsoft.com/office/drawing/2014/main" id="{B6735480-C4F6-4251-8A70-7193B3919C5A}"/>
                </a:ext>
              </a:extLst>
            </p:cNvPr>
            <p:cNvSpPr/>
            <p:nvPr/>
          </p:nvSpPr>
          <p:spPr>
            <a:xfrm rot="10800000" flipH="1">
              <a:off x="1744324" y="3757663"/>
              <a:ext cx="1554480" cy="1031154"/>
            </a:xfrm>
            <a:prstGeom prst="wedgeRectCallout">
              <a:avLst>
                <a:gd name="adj1" fmla="val -23090"/>
                <a:gd name="adj2" fmla="val 64182"/>
              </a:avLst>
            </a:prstGeom>
            <a:grp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7AF9342-5021-4AE7-9593-CAD4CD0D5643}"/>
                </a:ext>
              </a:extLst>
            </p:cNvPr>
            <p:cNvSpPr/>
            <p:nvPr/>
          </p:nvSpPr>
          <p:spPr>
            <a:xfrm>
              <a:off x="1726357" y="3757663"/>
              <a:ext cx="1574143" cy="984885"/>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Hospitality</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Hotel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Serviced Apt</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Resort</a:t>
              </a:r>
              <a:endParaRPr kumimoji="0" lang="ms-MY" sz="1600" b="0" i="0" u="none" strike="noStrike" kern="0" cap="none" spc="0" normalizeH="0" baseline="0" noProof="0" dirty="0">
                <a:ln>
                  <a:noFill/>
                </a:ln>
                <a:solidFill>
                  <a:prstClr val="white"/>
                </a:solidFill>
                <a:effectLst/>
                <a:uLnTx/>
                <a:uFillTx/>
              </a:endParaRPr>
            </a:p>
          </p:txBody>
        </p:sp>
      </p:grpSp>
      <p:sp>
        <p:nvSpPr>
          <p:cNvPr id="60" name="Rectangular Callout 14">
            <a:extLst>
              <a:ext uri="{FF2B5EF4-FFF2-40B4-BE49-F238E27FC236}">
                <a16:creationId xmlns:a16="http://schemas.microsoft.com/office/drawing/2014/main" id="{38F75F9B-816C-4341-8AA9-EAF216E5F541}"/>
              </a:ext>
            </a:extLst>
          </p:cNvPr>
          <p:cNvSpPr/>
          <p:nvPr/>
        </p:nvSpPr>
        <p:spPr>
          <a:xfrm rot="10800000" flipH="1">
            <a:off x="3609527" y="3891774"/>
            <a:ext cx="1554480" cy="1665877"/>
          </a:xfrm>
          <a:prstGeom prst="wedgeRectCallout">
            <a:avLst>
              <a:gd name="adj1" fmla="val -23812"/>
              <a:gd name="adj2" fmla="val 61694"/>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BE08687E-E9B4-46DE-AC92-61EEAAF74DB7}"/>
              </a:ext>
            </a:extLst>
          </p:cNvPr>
          <p:cNvSpPr/>
          <p:nvPr/>
        </p:nvSpPr>
        <p:spPr>
          <a:xfrm>
            <a:off x="3591560" y="3891775"/>
            <a:ext cx="1574143" cy="163121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retail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Department store</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Shopping mall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Supermarket</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Big box store</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Food store</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kern="0" dirty="0">
                <a:solidFill>
                  <a:prstClr val="white"/>
                </a:solidFill>
              </a:rPr>
              <a:t>Airport</a:t>
            </a:r>
            <a:endParaRPr kumimoji="0" lang="ms-MY" sz="1400" b="0" i="0" u="none" strike="noStrike" kern="0" cap="none" spc="0" normalizeH="0" baseline="0" noProof="0" dirty="0">
              <a:ln>
                <a:noFill/>
              </a:ln>
              <a:solidFill>
                <a:prstClr val="white"/>
              </a:solidFill>
              <a:effectLst/>
              <a:uLnTx/>
              <a:uFillTx/>
            </a:endParaRPr>
          </a:p>
        </p:txBody>
      </p:sp>
      <p:grpSp>
        <p:nvGrpSpPr>
          <p:cNvPr id="62" name="Group 61">
            <a:extLst>
              <a:ext uri="{FF2B5EF4-FFF2-40B4-BE49-F238E27FC236}">
                <a16:creationId xmlns:a16="http://schemas.microsoft.com/office/drawing/2014/main" id="{67EC35CE-7FC1-4159-BEFC-FF4C6EA9DBBA}"/>
              </a:ext>
            </a:extLst>
          </p:cNvPr>
          <p:cNvGrpSpPr/>
          <p:nvPr/>
        </p:nvGrpSpPr>
        <p:grpSpPr>
          <a:xfrm>
            <a:off x="5351017" y="3891775"/>
            <a:ext cx="1554480" cy="436247"/>
            <a:chOff x="348341" y="3398226"/>
            <a:chExt cx="2699660" cy="440242"/>
          </a:xfrm>
          <a:solidFill>
            <a:schemeClr val="bg1">
              <a:lumMod val="65000"/>
            </a:schemeClr>
          </a:solidFill>
        </p:grpSpPr>
        <p:sp>
          <p:nvSpPr>
            <p:cNvPr id="63" name="Rectangular Callout 14">
              <a:extLst>
                <a:ext uri="{FF2B5EF4-FFF2-40B4-BE49-F238E27FC236}">
                  <a16:creationId xmlns:a16="http://schemas.microsoft.com/office/drawing/2014/main" id="{7CE9E489-8176-48CB-8606-6F008577A97A}"/>
                </a:ext>
              </a:extLst>
            </p:cNvPr>
            <p:cNvSpPr/>
            <p:nvPr/>
          </p:nvSpPr>
          <p:spPr>
            <a:xfrm rot="10800000" flipH="1">
              <a:off x="348341" y="3398226"/>
              <a:ext cx="2699660" cy="440242"/>
            </a:xfrm>
            <a:prstGeom prst="wedgeRectCallout">
              <a:avLst>
                <a:gd name="adj1" fmla="val -21645"/>
                <a:gd name="adj2" fmla="val 96037"/>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F678B38D-B0E7-463F-822F-14984DBBAB77}"/>
                </a:ext>
              </a:extLst>
            </p:cNvPr>
            <p:cNvSpPr/>
            <p:nvPr/>
          </p:nvSpPr>
          <p:spPr>
            <a:xfrm>
              <a:off x="415721" y="3452888"/>
              <a:ext cx="2517979" cy="3416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Offices</a:t>
              </a:r>
            </a:p>
          </p:txBody>
        </p:sp>
      </p:grpSp>
      <p:grpSp>
        <p:nvGrpSpPr>
          <p:cNvPr id="65" name="Group 64">
            <a:extLst>
              <a:ext uri="{FF2B5EF4-FFF2-40B4-BE49-F238E27FC236}">
                <a16:creationId xmlns:a16="http://schemas.microsoft.com/office/drawing/2014/main" id="{68F7A840-E189-457D-B68C-7E62D078A16A}"/>
              </a:ext>
            </a:extLst>
          </p:cNvPr>
          <p:cNvGrpSpPr/>
          <p:nvPr/>
        </p:nvGrpSpPr>
        <p:grpSpPr>
          <a:xfrm>
            <a:off x="7090811" y="3891775"/>
            <a:ext cx="1554480" cy="1285273"/>
            <a:chOff x="348341" y="3398225"/>
            <a:chExt cx="2699660" cy="1297043"/>
          </a:xfrm>
        </p:grpSpPr>
        <p:sp>
          <p:nvSpPr>
            <p:cNvPr id="66" name="Rectangular Callout 14">
              <a:extLst>
                <a:ext uri="{FF2B5EF4-FFF2-40B4-BE49-F238E27FC236}">
                  <a16:creationId xmlns:a16="http://schemas.microsoft.com/office/drawing/2014/main" id="{415F6A7D-E08F-46F4-B442-EE8D90426436}"/>
                </a:ext>
              </a:extLst>
            </p:cNvPr>
            <p:cNvSpPr/>
            <p:nvPr/>
          </p:nvSpPr>
          <p:spPr>
            <a:xfrm rot="10800000" flipH="1">
              <a:off x="348341" y="3398225"/>
              <a:ext cx="2699660" cy="1141745"/>
            </a:xfrm>
            <a:prstGeom prst="wedgeRectCallout">
              <a:avLst>
                <a:gd name="adj1" fmla="val -20076"/>
                <a:gd name="adj2" fmla="val 63003"/>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DF7DCE89-4EE2-4C41-A323-69FCCC99C8CB}"/>
                </a:ext>
              </a:extLst>
            </p:cNvPr>
            <p:cNvSpPr/>
            <p:nvPr/>
          </p:nvSpPr>
          <p:spPr>
            <a:xfrm>
              <a:off x="415721" y="3452888"/>
              <a:ext cx="2517979" cy="12423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Hospitals</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Hospital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Clinic</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Nursing home</a:t>
              </a:r>
              <a:endParaRPr kumimoji="0" lang="ms-MY" sz="1400" b="1" i="0" u="none" strike="noStrike" kern="0" cap="all"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ms-MY" sz="1600" b="0" i="0" u="none" strike="noStrike" kern="0" cap="all" spc="0" normalizeH="0" baseline="0" noProof="0" dirty="0">
                <a:ln>
                  <a:noFill/>
                </a:ln>
                <a:solidFill>
                  <a:prstClr val="white"/>
                </a:solidFill>
                <a:effectLst/>
                <a:uLnTx/>
                <a:uFillTx/>
              </a:endParaRPr>
            </a:p>
          </p:txBody>
        </p:sp>
      </p:grpSp>
      <p:grpSp>
        <p:nvGrpSpPr>
          <p:cNvPr id="68" name="Group 67">
            <a:extLst>
              <a:ext uri="{FF2B5EF4-FFF2-40B4-BE49-F238E27FC236}">
                <a16:creationId xmlns:a16="http://schemas.microsoft.com/office/drawing/2014/main" id="{FD9CCE10-15B2-42A3-AF81-43BBD0396330}"/>
              </a:ext>
            </a:extLst>
          </p:cNvPr>
          <p:cNvGrpSpPr/>
          <p:nvPr/>
        </p:nvGrpSpPr>
        <p:grpSpPr>
          <a:xfrm>
            <a:off x="8830605" y="3891775"/>
            <a:ext cx="1554480" cy="1476792"/>
            <a:chOff x="348341" y="3398225"/>
            <a:chExt cx="2699660" cy="1490316"/>
          </a:xfrm>
          <a:solidFill>
            <a:schemeClr val="bg1">
              <a:lumMod val="65000"/>
            </a:schemeClr>
          </a:solidFill>
        </p:grpSpPr>
        <p:sp>
          <p:nvSpPr>
            <p:cNvPr id="69" name="Rectangular Callout 14">
              <a:extLst>
                <a:ext uri="{FF2B5EF4-FFF2-40B4-BE49-F238E27FC236}">
                  <a16:creationId xmlns:a16="http://schemas.microsoft.com/office/drawing/2014/main" id="{FA47D6D3-2266-4F3D-AEAA-D3795E35B976}"/>
                </a:ext>
              </a:extLst>
            </p:cNvPr>
            <p:cNvSpPr/>
            <p:nvPr/>
          </p:nvSpPr>
          <p:spPr>
            <a:xfrm rot="10800000" flipH="1">
              <a:off x="348341" y="3398225"/>
              <a:ext cx="2699660" cy="1490316"/>
            </a:xfrm>
            <a:prstGeom prst="wedgeRectCallout">
              <a:avLst>
                <a:gd name="adj1" fmla="val -21645"/>
                <a:gd name="adj2" fmla="val 6193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17375E6F-59FE-4206-9A5A-0A5049893381}"/>
                </a:ext>
              </a:extLst>
            </p:cNvPr>
            <p:cNvSpPr/>
            <p:nvPr/>
          </p:nvSpPr>
          <p:spPr>
            <a:xfrm>
              <a:off x="415720" y="3452888"/>
              <a:ext cx="2517979" cy="1428737"/>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Education</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Pre-school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School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University</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Sports facility</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Religious facility</a:t>
              </a:r>
              <a:endParaRPr kumimoji="0" lang="ms-MY" sz="1600" b="1" i="0" u="none" strike="noStrike" kern="0" cap="all" spc="0" normalizeH="0" baseline="0" noProof="0" dirty="0">
                <a:ln>
                  <a:noFill/>
                </a:ln>
                <a:solidFill>
                  <a:prstClr val="white"/>
                </a:solidFill>
                <a:effectLst/>
                <a:uLnTx/>
                <a:uFillTx/>
              </a:endParaRPr>
            </a:p>
          </p:txBody>
        </p:sp>
      </p:grpSp>
      <p:grpSp>
        <p:nvGrpSpPr>
          <p:cNvPr id="71" name="Group 70">
            <a:extLst>
              <a:ext uri="{FF2B5EF4-FFF2-40B4-BE49-F238E27FC236}">
                <a16:creationId xmlns:a16="http://schemas.microsoft.com/office/drawing/2014/main" id="{22EFC4CA-00EF-44DA-93B7-909E90ADED02}"/>
              </a:ext>
            </a:extLst>
          </p:cNvPr>
          <p:cNvGrpSpPr/>
          <p:nvPr/>
        </p:nvGrpSpPr>
        <p:grpSpPr>
          <a:xfrm>
            <a:off x="10570399" y="3891775"/>
            <a:ext cx="1554481" cy="1285273"/>
            <a:chOff x="348339" y="3398225"/>
            <a:chExt cx="2699662" cy="1297043"/>
          </a:xfrm>
          <a:solidFill>
            <a:schemeClr val="bg1">
              <a:lumMod val="65000"/>
            </a:schemeClr>
          </a:solidFill>
        </p:grpSpPr>
        <p:sp>
          <p:nvSpPr>
            <p:cNvPr id="72" name="Rectangular Callout 14">
              <a:extLst>
                <a:ext uri="{FF2B5EF4-FFF2-40B4-BE49-F238E27FC236}">
                  <a16:creationId xmlns:a16="http://schemas.microsoft.com/office/drawing/2014/main" id="{900210EB-1371-49E1-8FBA-88FF9587A293}"/>
                </a:ext>
              </a:extLst>
            </p:cNvPr>
            <p:cNvSpPr/>
            <p:nvPr/>
          </p:nvSpPr>
          <p:spPr>
            <a:xfrm rot="10800000" flipH="1">
              <a:off x="348341" y="3398225"/>
              <a:ext cx="2699660" cy="862843"/>
            </a:xfrm>
            <a:prstGeom prst="wedgeRectCallout">
              <a:avLst>
                <a:gd name="adj1" fmla="val -21645"/>
                <a:gd name="adj2" fmla="val 7213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3134B159-2D33-4B34-84BC-E235D2D7A9C1}"/>
                </a:ext>
              </a:extLst>
            </p:cNvPr>
            <p:cNvSpPr/>
            <p:nvPr/>
          </p:nvSpPr>
          <p:spPr>
            <a:xfrm>
              <a:off x="348339" y="3452888"/>
              <a:ext cx="2699662" cy="1242380"/>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Industrial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Warehouse</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Light industrial</a:t>
              </a:r>
            </a:p>
            <a:p>
              <a:pPr marL="0" marR="0" lvl="0" indent="0" defTabSz="914400" eaLnBrk="1" fontAlgn="auto" latinLnBrk="0" hangingPunct="1">
                <a:lnSpc>
                  <a:spcPct val="100000"/>
                </a:lnSpc>
                <a:spcBef>
                  <a:spcPts val="0"/>
                </a:spcBef>
                <a:spcAft>
                  <a:spcPts val="0"/>
                </a:spcAft>
                <a:buClrTx/>
                <a:buSzTx/>
                <a:buFontTx/>
                <a:buNone/>
                <a:tabLst/>
                <a:defRPr/>
              </a:pPr>
              <a:endParaRPr kumimoji="0" lang="ms-MY" sz="1400" b="1" i="0" u="none" strike="noStrike" kern="0" cap="all"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ms-MY" sz="1600" b="1" i="0" u="none" strike="noStrike" kern="0" cap="all" spc="0" normalizeH="0" baseline="0" noProof="0" dirty="0">
                <a:ln>
                  <a:noFill/>
                </a:ln>
                <a:solidFill>
                  <a:prstClr val="white"/>
                </a:solidFill>
                <a:effectLst/>
                <a:uLnTx/>
                <a:uFillTx/>
              </a:endParaRPr>
            </a:p>
          </p:txBody>
        </p:sp>
      </p:grpSp>
      <p:sp>
        <p:nvSpPr>
          <p:cNvPr id="74" name="Oval 73">
            <a:extLst>
              <a:ext uri="{FF2B5EF4-FFF2-40B4-BE49-F238E27FC236}">
                <a16:creationId xmlns:a16="http://schemas.microsoft.com/office/drawing/2014/main" id="{D4E17706-7E54-4F72-BBA2-30A17B768D87}"/>
              </a:ext>
            </a:extLst>
          </p:cNvPr>
          <p:cNvSpPr/>
          <p:nvPr/>
        </p:nvSpPr>
        <p:spPr>
          <a:xfrm>
            <a:off x="3936276" y="3321210"/>
            <a:ext cx="217712" cy="241902"/>
          </a:xfrm>
          <a:prstGeom prst="ellipse">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7CF40D77-84DD-472E-92CB-1983CEF0221F}"/>
              </a:ext>
            </a:extLst>
          </p:cNvPr>
          <p:cNvSpPr/>
          <p:nvPr/>
        </p:nvSpPr>
        <p:spPr>
          <a:xfrm>
            <a:off x="9132682" y="3295504"/>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B75DB032-60B9-46FC-AF55-BE7089BB94F8}"/>
              </a:ext>
            </a:extLst>
          </p:cNvPr>
          <p:cNvSpPr/>
          <p:nvPr/>
        </p:nvSpPr>
        <p:spPr>
          <a:xfrm>
            <a:off x="10897474" y="3295504"/>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5F4D5001-E56C-4DF7-9C7E-61A897DFEE28}"/>
              </a:ext>
            </a:extLst>
          </p:cNvPr>
          <p:cNvGrpSpPr/>
          <p:nvPr/>
        </p:nvGrpSpPr>
        <p:grpSpPr>
          <a:xfrm>
            <a:off x="8275601" y="1414056"/>
            <a:ext cx="2699658" cy="1283026"/>
            <a:chOff x="6019799" y="1552279"/>
            <a:chExt cx="2699658" cy="1283026"/>
          </a:xfrm>
          <a:solidFill>
            <a:srgbClr val="00A1DE"/>
          </a:solidFill>
        </p:grpSpPr>
        <p:sp>
          <p:nvSpPr>
            <p:cNvPr id="78" name="Rectangular Callout 17">
              <a:extLst>
                <a:ext uri="{FF2B5EF4-FFF2-40B4-BE49-F238E27FC236}">
                  <a16:creationId xmlns:a16="http://schemas.microsoft.com/office/drawing/2014/main" id="{6F727240-E627-4D8F-BDC3-97CB841740FA}"/>
                </a:ext>
              </a:extLst>
            </p:cNvPr>
            <p:cNvSpPr/>
            <p:nvPr/>
          </p:nvSpPr>
          <p:spPr>
            <a:xfrm flipH="1">
              <a:off x="6019799" y="1552279"/>
              <a:ext cx="2699658" cy="1283026"/>
            </a:xfrm>
            <a:prstGeom prst="wedgeRectCallou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FEFF7ECC-F838-4E9E-9642-0462F4CA2AE2}"/>
                </a:ext>
              </a:extLst>
            </p:cNvPr>
            <p:cNvSpPr/>
            <p:nvPr/>
          </p:nvSpPr>
          <p:spPr>
            <a:xfrm>
              <a:off x="6127899" y="1762176"/>
              <a:ext cx="2514600" cy="830997"/>
            </a:xfrm>
            <a:prstGeom prst="rect">
              <a:avLst/>
            </a:prstGeom>
            <a:grpFill/>
          </p:spPr>
          <p:txBody>
            <a:bodyPr wrap="square">
              <a:spAutoFit/>
            </a:bodyPr>
            <a:lstStyle/>
            <a:p>
              <a:pPr marL="0" marR="0" lvl="0" indent="0" algn="ctr" defTabSz="914400" eaLnBrk="1" fontAlgn="auto" latinLnBrk="0" hangingPunct="1">
                <a:lnSpc>
                  <a:spcPct val="100000"/>
                </a:lnSpc>
                <a:spcBef>
                  <a:spcPts val="215"/>
                </a:spcBef>
                <a:spcAft>
                  <a:spcPts val="0"/>
                </a:spcAft>
                <a:buClrTx/>
                <a:buSzTx/>
                <a:buFontTx/>
                <a:buNone/>
                <a:tabLst/>
                <a:defRPr/>
              </a:pPr>
              <a:r>
                <a:rPr kumimoji="0" lang="ms-MY" sz="2400" b="1" i="0" u="none" strike="noStrike" kern="0" cap="all" spc="0" normalizeH="0" baseline="0" noProof="0" dirty="0">
                  <a:ln>
                    <a:noFill/>
                  </a:ln>
                  <a:solidFill>
                    <a:prstClr val="white"/>
                  </a:solidFill>
                  <a:effectLst/>
                  <a:uLnTx/>
                  <a:uFillTx/>
                </a:rPr>
                <a:t>Portfolio certifications</a:t>
              </a:r>
            </a:p>
          </p:txBody>
        </p:sp>
      </p:grpSp>
      <p:grpSp>
        <p:nvGrpSpPr>
          <p:cNvPr id="80" name="Group 79">
            <a:extLst>
              <a:ext uri="{FF2B5EF4-FFF2-40B4-BE49-F238E27FC236}">
                <a16:creationId xmlns:a16="http://schemas.microsoft.com/office/drawing/2014/main" id="{37F008A8-DF71-4493-A5F3-03DC1057550B}"/>
              </a:ext>
            </a:extLst>
          </p:cNvPr>
          <p:cNvGrpSpPr/>
          <p:nvPr/>
        </p:nvGrpSpPr>
        <p:grpSpPr>
          <a:xfrm>
            <a:off x="4852838" y="1414056"/>
            <a:ext cx="2699658" cy="1283026"/>
            <a:chOff x="6019799" y="1552279"/>
            <a:chExt cx="2699658" cy="1283026"/>
          </a:xfrm>
          <a:solidFill>
            <a:srgbClr val="00A1DE"/>
          </a:solidFill>
        </p:grpSpPr>
        <p:sp>
          <p:nvSpPr>
            <p:cNvPr id="81" name="Rectangular Callout 17">
              <a:extLst>
                <a:ext uri="{FF2B5EF4-FFF2-40B4-BE49-F238E27FC236}">
                  <a16:creationId xmlns:a16="http://schemas.microsoft.com/office/drawing/2014/main" id="{F04CA965-4304-4FD4-957F-DF135EEFEB42}"/>
                </a:ext>
              </a:extLst>
            </p:cNvPr>
            <p:cNvSpPr/>
            <p:nvPr/>
          </p:nvSpPr>
          <p:spPr>
            <a:xfrm flipH="1">
              <a:off x="6019799" y="1552279"/>
              <a:ext cx="2699658" cy="1283026"/>
            </a:xfrm>
            <a:prstGeom prst="wedgeRectCallou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A06E16ED-D913-4F85-892E-7D85554AAEB9}"/>
                </a:ext>
              </a:extLst>
            </p:cNvPr>
            <p:cNvSpPr/>
            <p:nvPr/>
          </p:nvSpPr>
          <p:spPr>
            <a:xfrm>
              <a:off x="6096000" y="1592052"/>
              <a:ext cx="2514600" cy="1200329"/>
            </a:xfrm>
            <a:prstGeom prst="rect">
              <a:avLst/>
            </a:prstGeom>
            <a:grpFill/>
          </p:spPr>
          <p:txBody>
            <a:bodyPr wrap="square">
              <a:spAutoFit/>
            </a:bodyPr>
            <a:lstStyle/>
            <a:p>
              <a:pPr marL="0" marR="0" lvl="0" indent="0" algn="ctr" defTabSz="914400" eaLnBrk="1" fontAlgn="auto" latinLnBrk="0" hangingPunct="1">
                <a:lnSpc>
                  <a:spcPct val="100000"/>
                </a:lnSpc>
                <a:spcBef>
                  <a:spcPts val="215"/>
                </a:spcBef>
                <a:spcAft>
                  <a:spcPts val="0"/>
                </a:spcAft>
                <a:buClrTx/>
                <a:buSzTx/>
                <a:buFontTx/>
                <a:buNone/>
                <a:tabLst/>
                <a:defRPr/>
              </a:pPr>
              <a:r>
                <a:rPr kumimoji="0" lang="ms-MY" sz="2400" b="1" i="0" u="none" strike="noStrike" kern="0" cap="all" spc="0" normalizeH="0" baseline="0" noProof="0" dirty="0">
                  <a:ln>
                    <a:noFill/>
                  </a:ln>
                  <a:solidFill>
                    <a:prstClr val="white"/>
                  </a:solidFill>
                  <a:effectLst/>
                  <a:uLnTx/>
                  <a:uFillTx/>
                </a:rPr>
                <a:t>Existing Buildings &amp; refurbishments</a:t>
              </a:r>
            </a:p>
          </p:txBody>
        </p:sp>
      </p:grpSp>
    </p:spTree>
    <p:extLst>
      <p:ext uri="{BB962C8B-B14F-4D97-AF65-F5344CB8AC3E}">
        <p14:creationId xmlns:p14="http://schemas.microsoft.com/office/powerpoint/2010/main" val="3634409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a:spLocks noGrp="1"/>
          </p:cNvSpPr>
          <p:nvPr>
            <p:ph idx="1"/>
          </p:nvPr>
        </p:nvSpPr>
        <p:spPr>
          <a:xfrm>
            <a:off x="1464570" y="291873"/>
            <a:ext cx="9143999" cy="1774872"/>
          </a:xfrm>
        </p:spPr>
        <p:txBody>
          <a:bodyPr>
            <a:normAutofit/>
          </a:bodyPr>
          <a:lstStyle/>
          <a:p>
            <a:pPr marL="0" indent="0" algn="ctr" fontAlgn="base">
              <a:spcBef>
                <a:spcPts val="0"/>
              </a:spcBef>
              <a:buNone/>
            </a:pPr>
            <a:r>
              <a:rPr lang="en-US" cap="all" dirty="0">
                <a:solidFill>
                  <a:schemeClr val="bg1">
                    <a:lumMod val="50000"/>
                  </a:schemeClr>
                </a:solidFill>
              </a:rPr>
              <a:t>THE edge STANDARD Focuses on THREE CATEGORIES OF </a:t>
            </a:r>
            <a:r>
              <a:rPr lang="en-US" b="1" cap="all" dirty="0">
                <a:solidFill>
                  <a:schemeClr val="bg1">
                    <a:lumMod val="50000"/>
                  </a:schemeClr>
                </a:solidFill>
              </a:rPr>
              <a:t>resource efficiency</a:t>
            </a:r>
          </a:p>
          <a:p>
            <a:pPr marL="0" indent="0" algn="ctr" fontAlgn="base">
              <a:spcBef>
                <a:spcPts val="0"/>
              </a:spcBef>
              <a:buNone/>
            </a:pPr>
            <a:r>
              <a:rPr lang="en-US" cap="all" dirty="0">
                <a:solidFill>
                  <a:schemeClr val="bg1">
                    <a:lumMod val="50000"/>
                  </a:schemeClr>
                </a:solidFill>
              </a:rPr>
              <a:t>________</a:t>
            </a:r>
            <a:endParaRPr lang="en-US" dirty="0">
              <a:solidFill>
                <a:schemeClr val="bg1">
                  <a:lumMod val="50000"/>
                </a:schemeClr>
              </a:solidFill>
            </a:endParaRPr>
          </a:p>
        </p:txBody>
      </p:sp>
      <p:grpSp>
        <p:nvGrpSpPr>
          <p:cNvPr id="22" name="Group 21">
            <a:extLst>
              <a:ext uri="{FF2B5EF4-FFF2-40B4-BE49-F238E27FC236}">
                <a16:creationId xmlns:a16="http://schemas.microsoft.com/office/drawing/2014/main" id="{6B5002AE-CB28-429A-9916-5068178BC0A2}"/>
              </a:ext>
            </a:extLst>
          </p:cNvPr>
          <p:cNvGrpSpPr/>
          <p:nvPr/>
        </p:nvGrpSpPr>
        <p:grpSpPr>
          <a:xfrm>
            <a:off x="5212902" y="2552593"/>
            <a:ext cx="1704579" cy="1676400"/>
            <a:chOff x="6232872" y="4173435"/>
            <a:chExt cx="1704579" cy="1676400"/>
          </a:xfrm>
        </p:grpSpPr>
        <p:sp>
          <p:nvSpPr>
            <p:cNvPr id="24" name="Oval 23">
              <a:extLst>
                <a:ext uri="{FF2B5EF4-FFF2-40B4-BE49-F238E27FC236}">
                  <a16:creationId xmlns:a16="http://schemas.microsoft.com/office/drawing/2014/main" id="{9F20B36C-E47E-4906-8863-984CB9B2400F}"/>
                </a:ext>
              </a:extLst>
            </p:cNvPr>
            <p:cNvSpPr/>
            <p:nvPr/>
          </p:nvSpPr>
          <p:spPr>
            <a:xfrm>
              <a:off x="6232872" y="4173435"/>
              <a:ext cx="1676400" cy="167640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5695750-81AE-4688-A614-70D0717D6245}"/>
                </a:ext>
              </a:extLst>
            </p:cNvPr>
            <p:cNvSpPr txBox="1"/>
            <p:nvPr/>
          </p:nvSpPr>
          <p:spPr>
            <a:xfrm>
              <a:off x="6357381" y="4244196"/>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sp>
          <p:nvSpPr>
            <p:cNvPr id="26" name="Rectangle 25">
              <a:extLst>
                <a:ext uri="{FF2B5EF4-FFF2-40B4-BE49-F238E27FC236}">
                  <a16:creationId xmlns:a16="http://schemas.microsoft.com/office/drawing/2014/main" id="{36035E64-3827-4050-8F98-AEC4F439EF52}"/>
                </a:ext>
              </a:extLst>
            </p:cNvPr>
            <p:cNvSpPr/>
            <p:nvPr/>
          </p:nvSpPr>
          <p:spPr>
            <a:xfrm>
              <a:off x="6342141" y="4943118"/>
              <a:ext cx="1595310" cy="461665"/>
            </a:xfrm>
            <a:prstGeom prst="rect">
              <a:avLst/>
            </a:prstGeom>
            <a:noFill/>
          </p:spPr>
          <p:txBody>
            <a:bodyPr wrap="none" lIns="91440" tIns="45720" rIns="91440" bIns="45720">
              <a:spAutoFit/>
            </a:bodyPr>
            <a:lstStyle/>
            <a:p>
              <a:pPr algn="ctr"/>
              <a:r>
                <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MATERIALS</a:t>
              </a:r>
            </a:p>
          </p:txBody>
        </p:sp>
      </p:grpSp>
      <p:grpSp>
        <p:nvGrpSpPr>
          <p:cNvPr id="27" name="Group 26">
            <a:extLst>
              <a:ext uri="{FF2B5EF4-FFF2-40B4-BE49-F238E27FC236}">
                <a16:creationId xmlns:a16="http://schemas.microsoft.com/office/drawing/2014/main" id="{0B34320E-4328-4995-AFD1-095E762E573F}"/>
              </a:ext>
            </a:extLst>
          </p:cNvPr>
          <p:cNvGrpSpPr/>
          <p:nvPr/>
        </p:nvGrpSpPr>
        <p:grpSpPr>
          <a:xfrm>
            <a:off x="5206736" y="2551710"/>
            <a:ext cx="1676400" cy="1676400"/>
            <a:chOff x="1163224" y="4325835"/>
            <a:chExt cx="1676400" cy="1676400"/>
          </a:xfrm>
        </p:grpSpPr>
        <p:sp>
          <p:nvSpPr>
            <p:cNvPr id="36" name="Oval 35">
              <a:extLst>
                <a:ext uri="{FF2B5EF4-FFF2-40B4-BE49-F238E27FC236}">
                  <a16:creationId xmlns:a16="http://schemas.microsoft.com/office/drawing/2014/main" id="{54BFB379-FA8D-4454-923E-FB9D6B3E62FC}"/>
                </a:ext>
              </a:extLst>
            </p:cNvPr>
            <p:cNvSpPr/>
            <p:nvPr/>
          </p:nvSpPr>
          <p:spPr>
            <a:xfrm>
              <a:off x="1163224" y="4325835"/>
              <a:ext cx="1676400" cy="16764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63D13A1-EC5D-42D0-BC8A-29932D858272}"/>
                </a:ext>
              </a:extLst>
            </p:cNvPr>
            <p:cNvSpPr txBox="1"/>
            <p:nvPr/>
          </p:nvSpPr>
          <p:spPr>
            <a:xfrm>
              <a:off x="1414903" y="4419600"/>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sp>
          <p:nvSpPr>
            <p:cNvPr id="38" name="Rectangle 37">
              <a:extLst>
                <a:ext uri="{FF2B5EF4-FFF2-40B4-BE49-F238E27FC236}">
                  <a16:creationId xmlns:a16="http://schemas.microsoft.com/office/drawing/2014/main" id="{B51F2DBE-CD7F-42D1-B094-AE648039A111}"/>
                </a:ext>
              </a:extLst>
            </p:cNvPr>
            <p:cNvSpPr/>
            <p:nvPr/>
          </p:nvSpPr>
          <p:spPr>
            <a:xfrm>
              <a:off x="1447304" y="5114569"/>
              <a:ext cx="1188787" cy="461665"/>
            </a:xfrm>
            <a:prstGeom prst="rect">
              <a:avLst/>
            </a:prstGeom>
            <a:noFill/>
          </p:spPr>
          <p:txBody>
            <a:bodyPr wrap="none" lIns="91440" tIns="45720" rIns="91440" bIns="45720">
              <a:spAutoFit/>
            </a:bodyPr>
            <a:lstStyle/>
            <a:p>
              <a:pPr algn="ctr"/>
              <a:r>
                <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ENERGY</a:t>
              </a:r>
            </a:p>
          </p:txBody>
        </p:sp>
      </p:grpSp>
      <p:grpSp>
        <p:nvGrpSpPr>
          <p:cNvPr id="39" name="Group 38">
            <a:extLst>
              <a:ext uri="{FF2B5EF4-FFF2-40B4-BE49-F238E27FC236}">
                <a16:creationId xmlns:a16="http://schemas.microsoft.com/office/drawing/2014/main" id="{175C08A4-DD15-43A6-A733-E141F3F9F38E}"/>
              </a:ext>
            </a:extLst>
          </p:cNvPr>
          <p:cNvGrpSpPr/>
          <p:nvPr/>
        </p:nvGrpSpPr>
        <p:grpSpPr>
          <a:xfrm>
            <a:off x="5205636" y="2542691"/>
            <a:ext cx="1676400" cy="1676400"/>
            <a:chOff x="3674014" y="5144668"/>
            <a:chExt cx="1676400" cy="1676400"/>
          </a:xfrm>
        </p:grpSpPr>
        <p:sp>
          <p:nvSpPr>
            <p:cNvPr id="41" name="Oval 40">
              <a:extLst>
                <a:ext uri="{FF2B5EF4-FFF2-40B4-BE49-F238E27FC236}">
                  <a16:creationId xmlns:a16="http://schemas.microsoft.com/office/drawing/2014/main" id="{B032FD1F-4C25-4F1C-AE38-DB4903F5ABDE}"/>
                </a:ext>
              </a:extLst>
            </p:cNvPr>
            <p:cNvSpPr/>
            <p:nvPr/>
          </p:nvSpPr>
          <p:spPr>
            <a:xfrm>
              <a:off x="3674014" y="5144668"/>
              <a:ext cx="1676400" cy="1676400"/>
            </a:xfrm>
            <a:prstGeom prst="ellipse">
              <a:avLst/>
            </a:prstGeom>
            <a:solidFill>
              <a:srgbClr val="389F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4F97E84-69CF-406B-96D5-4D0018FCC3B1}"/>
                </a:ext>
              </a:extLst>
            </p:cNvPr>
            <p:cNvSpPr txBox="1"/>
            <p:nvPr/>
          </p:nvSpPr>
          <p:spPr>
            <a:xfrm>
              <a:off x="3891065" y="5223874"/>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sp>
          <p:nvSpPr>
            <p:cNvPr id="43" name="Rectangle 42">
              <a:extLst>
                <a:ext uri="{FF2B5EF4-FFF2-40B4-BE49-F238E27FC236}">
                  <a16:creationId xmlns:a16="http://schemas.microsoft.com/office/drawing/2014/main" id="{33B3ADB0-2472-4D7C-8B00-3DE770F7F5C1}"/>
                </a:ext>
              </a:extLst>
            </p:cNvPr>
            <p:cNvSpPr/>
            <p:nvPr/>
          </p:nvSpPr>
          <p:spPr>
            <a:xfrm>
              <a:off x="3932385" y="5978845"/>
              <a:ext cx="1066767" cy="461665"/>
            </a:xfrm>
            <a:prstGeom prst="rect">
              <a:avLst/>
            </a:prstGeom>
            <a:noFill/>
          </p:spPr>
          <p:txBody>
            <a:bodyPr wrap="none" lIns="91440" tIns="45720" rIns="91440" bIns="45720">
              <a:spAutoFit/>
            </a:bodyPr>
            <a:lstStyle/>
            <a:p>
              <a:pPr algn="ctr"/>
              <a:r>
                <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WATER</a:t>
              </a:r>
            </a:p>
          </p:txBody>
        </p:sp>
      </p:grpSp>
      <p:sp>
        <p:nvSpPr>
          <p:cNvPr id="44" name="Oval 43">
            <a:extLst>
              <a:ext uri="{FF2B5EF4-FFF2-40B4-BE49-F238E27FC236}">
                <a16:creationId xmlns:a16="http://schemas.microsoft.com/office/drawing/2014/main" id="{19859A25-D07A-4A23-B5F9-BEA159B765B9}"/>
              </a:ext>
            </a:extLst>
          </p:cNvPr>
          <p:cNvSpPr/>
          <p:nvPr/>
        </p:nvSpPr>
        <p:spPr>
          <a:xfrm>
            <a:off x="4968763" y="2307426"/>
            <a:ext cx="2152346" cy="2152346"/>
          </a:xfrm>
          <a:prstGeom prst="ellipse">
            <a:avLst/>
          </a:prstGeom>
          <a:gradFill flip="none" rotWithShape="1">
            <a:gsLst>
              <a:gs pos="41000">
                <a:srgbClr val="92D050">
                  <a:shade val="30000"/>
                  <a:satMod val="115000"/>
                </a:srgbClr>
              </a:gs>
              <a:gs pos="63000">
                <a:srgbClr val="92D050">
                  <a:shade val="67500"/>
                  <a:satMod val="115000"/>
                </a:srgbClr>
              </a:gs>
              <a:gs pos="100000">
                <a:srgbClr val="92D050">
                  <a:shade val="100000"/>
                  <a:satMod val="115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cap="all"/>
              <a:t>20%</a:t>
            </a:r>
            <a:endParaRPr lang="en-US" sz="6000" b="1"/>
          </a:p>
        </p:txBody>
      </p:sp>
      <p:sp>
        <p:nvSpPr>
          <p:cNvPr id="45" name="Oval 44">
            <a:extLst>
              <a:ext uri="{FF2B5EF4-FFF2-40B4-BE49-F238E27FC236}">
                <a16:creationId xmlns:a16="http://schemas.microsoft.com/office/drawing/2014/main" id="{8A476F05-C47E-442A-9D7A-30CF799206E9}"/>
              </a:ext>
            </a:extLst>
          </p:cNvPr>
          <p:cNvSpPr/>
          <p:nvPr/>
        </p:nvSpPr>
        <p:spPr>
          <a:xfrm>
            <a:off x="5198370" y="2542691"/>
            <a:ext cx="1676400" cy="167640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6" name="TextBox 45">
            <a:extLst>
              <a:ext uri="{FF2B5EF4-FFF2-40B4-BE49-F238E27FC236}">
                <a16:creationId xmlns:a16="http://schemas.microsoft.com/office/drawing/2014/main" id="{391E4D82-EEDA-4ECC-80BF-95B9758192E1}"/>
              </a:ext>
            </a:extLst>
          </p:cNvPr>
          <p:cNvSpPr txBox="1"/>
          <p:nvPr/>
        </p:nvSpPr>
        <p:spPr>
          <a:xfrm>
            <a:off x="5466184" y="2838472"/>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grpSp>
        <p:nvGrpSpPr>
          <p:cNvPr id="47" name="Group 46">
            <a:extLst>
              <a:ext uri="{FF2B5EF4-FFF2-40B4-BE49-F238E27FC236}">
                <a16:creationId xmlns:a16="http://schemas.microsoft.com/office/drawing/2014/main" id="{EC98DBF8-F285-4FE7-90AE-8CEC6C0C6556}"/>
              </a:ext>
            </a:extLst>
          </p:cNvPr>
          <p:cNvGrpSpPr/>
          <p:nvPr/>
        </p:nvGrpSpPr>
        <p:grpSpPr>
          <a:xfrm>
            <a:off x="3436706" y="3714106"/>
            <a:ext cx="5545248" cy="1056325"/>
            <a:chOff x="1916160" y="4034710"/>
            <a:chExt cx="5545248" cy="1070750"/>
          </a:xfrm>
        </p:grpSpPr>
        <p:cxnSp>
          <p:nvCxnSpPr>
            <p:cNvPr id="48" name="Straight Connector 47">
              <a:extLst>
                <a:ext uri="{FF2B5EF4-FFF2-40B4-BE49-F238E27FC236}">
                  <a16:creationId xmlns:a16="http://schemas.microsoft.com/office/drawing/2014/main" id="{7CA5E877-31BB-44AE-8D06-67AB01AE04E7}"/>
                </a:ext>
              </a:extLst>
            </p:cNvPr>
            <p:cNvCxnSpPr>
              <a:cxnSpLocks/>
            </p:cNvCxnSpPr>
            <p:nvPr/>
          </p:nvCxnSpPr>
          <p:spPr>
            <a:xfrm flipH="1">
              <a:off x="1916160" y="4123915"/>
              <a:ext cx="1633006" cy="66664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722CBE-F27A-4A9A-85A9-B9C9CFF1F349}"/>
                </a:ext>
              </a:extLst>
            </p:cNvPr>
            <p:cNvCxnSpPr>
              <a:cxnSpLocks/>
            </p:cNvCxnSpPr>
            <p:nvPr/>
          </p:nvCxnSpPr>
          <p:spPr>
            <a:xfrm>
              <a:off x="5538771" y="4034710"/>
              <a:ext cx="1922637" cy="6466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2031CD-6C32-495C-92F6-A608DB7633A7}"/>
                </a:ext>
              </a:extLst>
            </p:cNvPr>
            <p:cNvCxnSpPr>
              <a:cxnSpLocks/>
              <a:endCxn id="44" idx="4"/>
            </p:cNvCxnSpPr>
            <p:nvPr/>
          </p:nvCxnSpPr>
          <p:spPr>
            <a:xfrm flipV="1">
              <a:off x="4523290" y="4790560"/>
              <a:ext cx="1100" cy="3149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43371A02-077C-4FBB-BA78-B722F4913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 name="TextBox 1">
            <a:extLst>
              <a:ext uri="{FF2B5EF4-FFF2-40B4-BE49-F238E27FC236}">
                <a16:creationId xmlns:a16="http://schemas.microsoft.com/office/drawing/2014/main" id="{3C5B22AA-E00A-4DCD-A39B-97FE49B57A6C}"/>
              </a:ext>
            </a:extLst>
          </p:cNvPr>
          <p:cNvSpPr txBox="1"/>
          <p:nvPr/>
        </p:nvSpPr>
        <p:spPr>
          <a:xfrm>
            <a:off x="0" y="6533147"/>
            <a:ext cx="4403558" cy="307777"/>
          </a:xfrm>
          <a:prstGeom prst="rect">
            <a:avLst/>
          </a:prstGeom>
          <a:noFill/>
        </p:spPr>
        <p:txBody>
          <a:bodyPr wrap="square" rtlCol="0">
            <a:spAutoFit/>
          </a:bodyPr>
          <a:lstStyle/>
          <a:p>
            <a:r>
              <a:rPr lang="en-US" sz="1400" dirty="0">
                <a:solidFill>
                  <a:schemeClr val="bg1">
                    <a:lumMod val="50000"/>
                  </a:schemeClr>
                </a:solidFill>
              </a:rPr>
              <a:t>Further resource: </a:t>
            </a:r>
            <a:r>
              <a:rPr lang="en-US" sz="1400" dirty="0">
                <a:solidFill>
                  <a:schemeClr val="bg1">
                    <a:lumMod val="50000"/>
                  </a:schemeClr>
                </a:solidFill>
                <a:hlinkClick r:id="rId4"/>
              </a:rPr>
              <a:t>EDGE Methodology</a:t>
            </a:r>
            <a:endParaRPr lang="en-US" sz="1400" dirty="0">
              <a:solidFill>
                <a:schemeClr val="bg1">
                  <a:lumMod val="50000"/>
                </a:schemeClr>
              </a:solidFill>
            </a:endParaRPr>
          </a:p>
        </p:txBody>
      </p:sp>
    </p:spTree>
    <p:extLst>
      <p:ext uri="{BB962C8B-B14F-4D97-AF65-F5344CB8AC3E}">
        <p14:creationId xmlns:p14="http://schemas.microsoft.com/office/powerpoint/2010/main" val="349668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4.44444E-6 L 0.28632 0.16598 " pathEditMode="relative" rAng="0" ptsTypes="AA">
                                      <p:cBhvr>
                                        <p:cTn id="6" dur="2000" fill="hold"/>
                                        <p:tgtEl>
                                          <p:spTgt spid="22"/>
                                        </p:tgtEl>
                                        <p:attrNameLst>
                                          <p:attrName>ppt_x</p:attrName>
                                          <p:attrName>ppt_y</p:attrName>
                                        </p:attrNameLst>
                                      </p:cBhvr>
                                      <p:rCtr x="14310" y="8287"/>
                                    </p:animMotion>
                                  </p:childTnLst>
                                </p:cTn>
                              </p:par>
                              <p:par>
                                <p:cTn id="7" presetID="42" presetClass="path" presetSubtype="0" accel="50000" decel="50000" fill="hold" nodeType="withEffect">
                                  <p:stCondLst>
                                    <p:cond delay="0"/>
                                  </p:stCondLst>
                                  <p:childTnLst>
                                    <p:animMotion origin="layout" path="M -3.125E-6 4.44444E-6 L 0.00091 0.32476 " pathEditMode="relative" rAng="0" ptsTypes="AA">
                                      <p:cBhvr>
                                        <p:cTn id="8" dur="2000" fill="hold"/>
                                        <p:tgtEl>
                                          <p:spTgt spid="39"/>
                                        </p:tgtEl>
                                        <p:attrNameLst>
                                          <p:attrName>ppt_x</p:attrName>
                                          <p:attrName>ppt_y</p:attrName>
                                        </p:attrNameLst>
                                      </p:cBhvr>
                                      <p:rCtr x="39" y="16227"/>
                                    </p:animMotion>
                                  </p:childTnLst>
                                </p:cTn>
                              </p:par>
                              <p:par>
                                <p:cTn id="9" presetID="42" presetClass="path" presetSubtype="0" accel="50000" decel="50000" fill="hold" nodeType="withEffect">
                                  <p:stCondLst>
                                    <p:cond delay="0"/>
                                  </p:stCondLst>
                                  <p:childTnLst>
                                    <p:animMotion origin="layout" path="M -3.33333E-6 -2.96296E-6 L -0.27409 0.19769 " pathEditMode="relative" rAng="0" ptsTypes="AA">
                                      <p:cBhvr>
                                        <p:cTn id="10" dur="2000" fill="hold"/>
                                        <p:tgtEl>
                                          <p:spTgt spid="27"/>
                                        </p:tgtEl>
                                        <p:attrNameLst>
                                          <p:attrName>ppt_x</p:attrName>
                                          <p:attrName>ppt_y</p:attrName>
                                        </p:attrNameLst>
                                      </p:cBhvr>
                                      <p:rCtr x="-13711" y="9884"/>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39EA-C8F9-4502-9255-0935921DD137}"/>
              </a:ext>
            </a:extLst>
          </p:cNvPr>
          <p:cNvSpPr>
            <a:spLocks noGrp="1"/>
          </p:cNvSpPr>
          <p:nvPr>
            <p:ph type="title"/>
          </p:nvPr>
        </p:nvSpPr>
        <p:spPr>
          <a:xfrm>
            <a:off x="838200" y="277594"/>
            <a:ext cx="10515600" cy="1226354"/>
          </a:xfrm>
        </p:spPr>
        <p:txBody>
          <a:bodyPr>
            <a:noAutofit/>
          </a:bodyPr>
          <a:lstStyle/>
          <a:p>
            <a:pPr fontAlgn="base">
              <a:spcBef>
                <a:spcPts val="0"/>
              </a:spcBef>
            </a:pPr>
            <a:r>
              <a:rPr lang="en-US" dirty="0"/>
              <a:t>there are </a:t>
            </a:r>
            <a:r>
              <a:rPr lang="en-US" b="1" dirty="0"/>
              <a:t>three ways to certify</a:t>
            </a:r>
            <a:r>
              <a:rPr lang="en-US" dirty="0"/>
              <a:t>. Reach at least 20% savings in water and materials, then choose your energy savings.</a:t>
            </a:r>
            <a:br>
              <a:rPr lang="en-US" b="1" dirty="0"/>
            </a:br>
            <a:r>
              <a:rPr lang="en-US" dirty="0"/>
              <a:t>________</a:t>
            </a:r>
          </a:p>
        </p:txBody>
      </p:sp>
      <p:sp>
        <p:nvSpPr>
          <p:cNvPr id="4" name="Rectangle 3">
            <a:extLst>
              <a:ext uri="{FF2B5EF4-FFF2-40B4-BE49-F238E27FC236}">
                <a16:creationId xmlns:a16="http://schemas.microsoft.com/office/drawing/2014/main" id="{C726F2E8-10B4-454B-9ED7-D23EB5397473}"/>
              </a:ext>
            </a:extLst>
          </p:cNvPr>
          <p:cNvSpPr/>
          <p:nvPr/>
        </p:nvSpPr>
        <p:spPr>
          <a:xfrm>
            <a:off x="0" y="1868770"/>
            <a:ext cx="12192000" cy="41698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9EF8AC-C61E-49FC-BEAA-3EBB1BF74837}"/>
              </a:ext>
            </a:extLst>
          </p:cNvPr>
          <p:cNvPicPr>
            <a:picLocks noChangeAspect="1"/>
          </p:cNvPicPr>
          <p:nvPr/>
        </p:nvPicPr>
        <p:blipFill rotWithShape="1">
          <a:blip r:embed="rId3"/>
          <a:srcRect t="27100"/>
          <a:stretch/>
        </p:blipFill>
        <p:spPr>
          <a:xfrm>
            <a:off x="0" y="2161308"/>
            <a:ext cx="12192000" cy="4035579"/>
          </a:xfrm>
          <a:prstGeom prst="rect">
            <a:avLst/>
          </a:prstGeom>
        </p:spPr>
      </p:pic>
    </p:spTree>
    <p:extLst>
      <p:ext uri="{BB962C8B-B14F-4D97-AF65-F5344CB8AC3E}">
        <p14:creationId xmlns:p14="http://schemas.microsoft.com/office/powerpoint/2010/main" val="28193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a:extLst>
              <a:ext uri="{FF2B5EF4-FFF2-40B4-BE49-F238E27FC236}">
                <a16:creationId xmlns:a16="http://schemas.microsoft.com/office/drawing/2014/main" id="{DB41BEE8-4E8A-44F2-8BCB-8C080CE03B58}"/>
              </a:ext>
            </a:extLst>
          </p:cNvPr>
          <p:cNvSpPr>
            <a:spLocks noGrp="1"/>
          </p:cNvSpPr>
          <p:nvPr>
            <p:ph idx="1"/>
          </p:nvPr>
        </p:nvSpPr>
        <p:spPr>
          <a:xfrm>
            <a:off x="558801" y="206328"/>
            <a:ext cx="10911840" cy="1774872"/>
          </a:xfrm>
        </p:spPr>
        <p:txBody>
          <a:bodyPr>
            <a:normAutofit/>
          </a:bodyPr>
          <a:lstStyle/>
          <a:p>
            <a:pPr marL="0" indent="0" algn="ctr" fontAlgn="base">
              <a:spcBef>
                <a:spcPts val="0"/>
              </a:spcBef>
              <a:buNone/>
            </a:pPr>
            <a:r>
              <a:rPr lang="en-US" cap="all" dirty="0">
                <a:solidFill>
                  <a:schemeClr val="bg1">
                    <a:lumMod val="50000"/>
                  </a:schemeClr>
                </a:solidFill>
              </a:rPr>
              <a:t>AN EDGE certificatE</a:t>
            </a:r>
            <a:r>
              <a:rPr lang="en-US" b="1" cap="all" dirty="0">
                <a:solidFill>
                  <a:schemeClr val="bg1">
                    <a:lumMod val="50000"/>
                  </a:schemeClr>
                </a:solidFill>
              </a:rPr>
              <a:t> </a:t>
            </a:r>
            <a:r>
              <a:rPr lang="en-US" cap="all" dirty="0">
                <a:solidFill>
                  <a:schemeClr val="bg1">
                    <a:lumMod val="50000"/>
                  </a:schemeClr>
                </a:solidFill>
              </a:rPr>
              <a:t>IS</a:t>
            </a:r>
            <a:r>
              <a:rPr lang="en-US" b="1" cap="all" dirty="0">
                <a:solidFill>
                  <a:schemeClr val="bg1">
                    <a:lumMod val="50000"/>
                  </a:schemeClr>
                </a:solidFill>
              </a:rPr>
              <a:t> PROOF OF DELIVERY </a:t>
            </a:r>
            <a:r>
              <a:rPr lang="en-US" cap="all" dirty="0">
                <a:solidFill>
                  <a:schemeClr val="bg1">
                    <a:lumMod val="50000"/>
                  </a:schemeClr>
                </a:solidFill>
              </a:rPr>
              <a:t>THAT YOUR PROJECT IS CERTIFIABLY GREEN</a:t>
            </a:r>
          </a:p>
          <a:p>
            <a:pPr marL="0" indent="0" algn="ctr" fontAlgn="base">
              <a:spcBef>
                <a:spcPts val="0"/>
              </a:spcBef>
              <a:buNone/>
            </a:pPr>
            <a:r>
              <a:rPr lang="en-US" cap="all" dirty="0">
                <a:solidFill>
                  <a:schemeClr val="bg1">
                    <a:lumMod val="50000"/>
                  </a:schemeClr>
                </a:solidFill>
              </a:rPr>
              <a:t>________</a:t>
            </a:r>
          </a:p>
        </p:txBody>
      </p:sp>
      <p:sp>
        <p:nvSpPr>
          <p:cNvPr id="6" name="Rectangle 5">
            <a:extLst>
              <a:ext uri="{FF2B5EF4-FFF2-40B4-BE49-F238E27FC236}">
                <a16:creationId xmlns:a16="http://schemas.microsoft.com/office/drawing/2014/main" id="{A72C7D92-51E7-4F2E-ABDD-93F527E34003}"/>
              </a:ext>
            </a:extLst>
          </p:cNvPr>
          <p:cNvSpPr/>
          <p:nvPr/>
        </p:nvSpPr>
        <p:spPr>
          <a:xfrm>
            <a:off x="8668261" y="2171173"/>
            <a:ext cx="701457" cy="187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FF65BC-0AE2-4242-94C8-FA4B1CD13CDB}"/>
              </a:ext>
            </a:extLst>
          </p:cNvPr>
          <p:cNvPicPr>
            <a:picLocks noChangeAspect="1"/>
          </p:cNvPicPr>
          <p:nvPr/>
        </p:nvPicPr>
        <p:blipFill>
          <a:blip r:embed="rId3"/>
          <a:stretch>
            <a:fillRect/>
          </a:stretch>
        </p:blipFill>
        <p:spPr>
          <a:xfrm>
            <a:off x="2709153" y="1961198"/>
            <a:ext cx="3042406" cy="4297842"/>
          </a:xfrm>
          <a:prstGeom prst="rect">
            <a:avLst/>
          </a:prstGeom>
          <a:ln w="3175">
            <a:solidFill>
              <a:schemeClr val="bg1">
                <a:lumMod val="75000"/>
              </a:schemeClr>
            </a:solidFill>
          </a:ln>
        </p:spPr>
      </p:pic>
      <p:sp>
        <p:nvSpPr>
          <p:cNvPr id="3" name="Oval 2">
            <a:extLst>
              <a:ext uri="{FF2B5EF4-FFF2-40B4-BE49-F238E27FC236}">
                <a16:creationId xmlns:a16="http://schemas.microsoft.com/office/drawing/2014/main" id="{DA57D3FB-5C42-4871-B742-2FC479AAB366}"/>
              </a:ext>
            </a:extLst>
          </p:cNvPr>
          <p:cNvSpPr/>
          <p:nvPr/>
        </p:nvSpPr>
        <p:spPr>
          <a:xfrm>
            <a:off x="2212311" y="2694736"/>
            <a:ext cx="2386584" cy="238490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8C0B03-114B-46D8-BDF1-88869A73F487}"/>
              </a:ext>
            </a:extLst>
          </p:cNvPr>
          <p:cNvPicPr>
            <a:picLocks noChangeAspect="1"/>
          </p:cNvPicPr>
          <p:nvPr/>
        </p:nvPicPr>
        <p:blipFill>
          <a:blip r:embed="rId4"/>
          <a:stretch>
            <a:fillRect/>
          </a:stretch>
        </p:blipFill>
        <p:spPr>
          <a:xfrm>
            <a:off x="6339840" y="1975282"/>
            <a:ext cx="3029878" cy="4287277"/>
          </a:xfrm>
          <a:prstGeom prst="rect">
            <a:avLst/>
          </a:prstGeom>
          <a:ln w="3175">
            <a:solidFill>
              <a:schemeClr val="bg1">
                <a:lumMod val="75000"/>
              </a:schemeClr>
            </a:solidFill>
          </a:ln>
        </p:spPr>
      </p:pic>
      <p:sp>
        <p:nvSpPr>
          <p:cNvPr id="8" name="Oval 7">
            <a:extLst>
              <a:ext uri="{FF2B5EF4-FFF2-40B4-BE49-F238E27FC236}">
                <a16:creationId xmlns:a16="http://schemas.microsoft.com/office/drawing/2014/main" id="{840E65B9-63C6-4024-95A9-0F202A2DD6BF}"/>
              </a:ext>
            </a:extLst>
          </p:cNvPr>
          <p:cNvSpPr/>
          <p:nvPr/>
        </p:nvSpPr>
        <p:spPr>
          <a:xfrm>
            <a:off x="7213599" y="2427116"/>
            <a:ext cx="2167128" cy="216622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8C02FE-2899-4438-A779-89EBED094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120272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154F5D-5090-4602-9082-3D12DCD14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43" y="0"/>
            <a:ext cx="10822713" cy="6858000"/>
          </a:xfrm>
          <a:prstGeom prst="rect">
            <a:avLst/>
          </a:prstGeom>
        </p:spPr>
      </p:pic>
      <p:sp>
        <p:nvSpPr>
          <p:cNvPr id="4" name="Title 1">
            <a:extLst>
              <a:ext uri="{FF2B5EF4-FFF2-40B4-BE49-F238E27FC236}">
                <a16:creationId xmlns:a16="http://schemas.microsoft.com/office/drawing/2014/main" id="{3F312F7E-6E6E-47AC-954E-7E222129CCAA}"/>
              </a:ext>
            </a:extLst>
          </p:cNvPr>
          <p:cNvSpPr txBox="1">
            <a:spLocks/>
          </p:cNvSpPr>
          <p:nvPr/>
        </p:nvSpPr>
        <p:spPr bwMode="auto">
          <a:xfrm>
            <a:off x="867927" y="229033"/>
            <a:ext cx="10241279" cy="1124119"/>
          </a:xfrm>
          <a:prstGeom prst="rect">
            <a:avLst/>
          </a:prstGeom>
          <a:noFill/>
          <a:ln w="9525">
            <a:noFill/>
            <a:miter lim="800000"/>
            <a:headEnd/>
            <a:tailEnd/>
          </a:ln>
        </p:spPr>
        <p:txBody>
          <a:bodyPr vert="horz" wrap="square" lIns="0" tIns="0" rIns="0" bIns="0" numCol="1" anchor="t" anchorCtr="0" compatLnSpc="1">
            <a:prstTxWarp prst="textNoShape">
              <a:avLst/>
            </a:prstTxWarp>
            <a:normAutofit fontScale="92500"/>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kern="0" cap="all" dirty="0">
                <a:solidFill>
                  <a:schemeClr val="bg1">
                    <a:lumMod val="50000"/>
                  </a:schemeClr>
                </a:solidFill>
              </a:rPr>
              <a:t>EDGE IS AVAILABLE IN more than 150 COUNTRIES, </a:t>
            </a:r>
            <a:r>
              <a:rPr lang="en-US" sz="2800" b="1" kern="0" cap="all" dirty="0">
                <a:solidFill>
                  <a:schemeClr val="bg1">
                    <a:lumMod val="50000"/>
                  </a:schemeClr>
                </a:solidFill>
              </a:rPr>
              <a:t>including Mexico</a:t>
            </a:r>
          </a:p>
          <a:p>
            <a:pPr algn="ctr">
              <a:defRPr/>
            </a:pPr>
            <a:r>
              <a:rPr lang="en-US" sz="2800" kern="0" cap="all" dirty="0">
                <a:solidFill>
                  <a:schemeClr val="bg1">
                    <a:lumMod val="50000"/>
                  </a:schemeClr>
                </a:solidFill>
              </a:rPr>
              <a:t>________</a:t>
            </a:r>
          </a:p>
          <a:p>
            <a:pPr algn="ctr">
              <a:defRPr/>
            </a:pPr>
            <a:endParaRPr lang="en-US" sz="2800" kern="0" cap="all" dirty="0">
              <a:solidFill>
                <a:schemeClr val="bg1">
                  <a:lumMod val="50000"/>
                </a:schemeClr>
              </a:solidFill>
            </a:endParaRPr>
          </a:p>
        </p:txBody>
      </p:sp>
      <p:pic>
        <p:nvPicPr>
          <p:cNvPr id="6" name="Picture 5">
            <a:extLst>
              <a:ext uri="{FF2B5EF4-FFF2-40B4-BE49-F238E27FC236}">
                <a16:creationId xmlns:a16="http://schemas.microsoft.com/office/drawing/2014/main" id="{B8716D1F-C581-4E95-8CA5-A1DD589CF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 name="TextBox 1">
            <a:extLst>
              <a:ext uri="{FF2B5EF4-FFF2-40B4-BE49-F238E27FC236}">
                <a16:creationId xmlns:a16="http://schemas.microsoft.com/office/drawing/2014/main" id="{644EAF57-5BD9-4AA3-9C8E-764BF9D88348}"/>
              </a:ext>
            </a:extLst>
          </p:cNvPr>
          <p:cNvSpPr txBox="1"/>
          <p:nvPr/>
        </p:nvSpPr>
        <p:spPr>
          <a:xfrm>
            <a:off x="12033" y="6533149"/>
            <a:ext cx="6845967" cy="307777"/>
          </a:xfrm>
          <a:prstGeom prst="rect">
            <a:avLst/>
          </a:prstGeom>
          <a:noFill/>
        </p:spPr>
        <p:txBody>
          <a:bodyPr wrap="square" rtlCol="0">
            <a:spAutoFit/>
          </a:bodyPr>
          <a:lstStyle/>
          <a:p>
            <a:r>
              <a:rPr lang="en-US" sz="1400" dirty="0">
                <a:solidFill>
                  <a:schemeClr val="bg1">
                    <a:lumMod val="50000"/>
                  </a:schemeClr>
                </a:solidFill>
              </a:rPr>
              <a:t>EDGE is focused on emerging markets because of the World Bank Group’s mission. </a:t>
            </a:r>
          </a:p>
        </p:txBody>
      </p:sp>
    </p:spTree>
    <p:extLst>
      <p:ext uri="{BB962C8B-B14F-4D97-AF65-F5344CB8AC3E}">
        <p14:creationId xmlns:p14="http://schemas.microsoft.com/office/powerpoint/2010/main" val="4062713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88BD2-28DB-4FBA-AA69-FF63F43B1E0D}"/>
              </a:ext>
            </a:extLst>
          </p:cNvPr>
          <p:cNvSpPr>
            <a:spLocks noGrp="1"/>
          </p:cNvSpPr>
          <p:nvPr>
            <p:ph type="title"/>
          </p:nvPr>
        </p:nvSpPr>
        <p:spPr>
          <a:xfrm>
            <a:off x="1354687" y="247267"/>
            <a:ext cx="9702334" cy="851301"/>
          </a:xfrm>
        </p:spPr>
        <p:txBody>
          <a:bodyPr/>
          <a:lstStyle/>
          <a:p>
            <a:r>
              <a:rPr lang="en-US" sz="2800" dirty="0"/>
              <a:t>HOW </a:t>
            </a:r>
            <a:r>
              <a:rPr lang="en-US" sz="2800" b="1" dirty="0"/>
              <a:t>EDGE IS DIFFERENT</a:t>
            </a:r>
            <a:r>
              <a:rPr lang="en-US" sz="2800" dirty="0"/>
              <a:t> THAN OTHER CERTIFICATION SYSTEMS</a:t>
            </a:r>
            <a:br>
              <a:rPr lang="en-US" sz="2800" dirty="0"/>
            </a:br>
            <a:r>
              <a:rPr lang="en-US" sz="2800" dirty="0"/>
              <a:t>________</a:t>
            </a:r>
            <a:endParaRPr lang="en-US" sz="2800" b="1" dirty="0"/>
          </a:p>
        </p:txBody>
      </p:sp>
      <p:pic>
        <p:nvPicPr>
          <p:cNvPr id="24" name="Picture 23">
            <a:extLst>
              <a:ext uri="{FF2B5EF4-FFF2-40B4-BE49-F238E27FC236}">
                <a16:creationId xmlns:a16="http://schemas.microsoft.com/office/drawing/2014/main" id="{92F5149B-14D1-40A9-9628-14B853D8A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grpSp>
        <p:nvGrpSpPr>
          <p:cNvPr id="25" name="Group 24">
            <a:extLst>
              <a:ext uri="{FF2B5EF4-FFF2-40B4-BE49-F238E27FC236}">
                <a16:creationId xmlns:a16="http://schemas.microsoft.com/office/drawing/2014/main" id="{5BCDA8D3-1D28-4363-82F3-80514CA4A3CC}"/>
              </a:ext>
            </a:extLst>
          </p:cNvPr>
          <p:cNvGrpSpPr/>
          <p:nvPr/>
        </p:nvGrpSpPr>
        <p:grpSpPr>
          <a:xfrm>
            <a:off x="1779234" y="1977268"/>
            <a:ext cx="731520" cy="731520"/>
            <a:chOff x="2196127" y="1124744"/>
            <a:chExt cx="731520" cy="731520"/>
          </a:xfrm>
        </p:grpSpPr>
        <p:pic>
          <p:nvPicPr>
            <p:cNvPr id="26" name="Picture 10" descr="http://healthesystems.com/Image%20Library/Unassigned/cost_icon.png">
              <a:extLst>
                <a:ext uri="{FF2B5EF4-FFF2-40B4-BE49-F238E27FC236}">
                  <a16:creationId xmlns:a16="http://schemas.microsoft.com/office/drawing/2014/main" id="{9FC3B5E3-4F2E-461B-ACAF-A7CBA332EA90}"/>
                </a:ext>
              </a:extLst>
            </p:cNvPr>
            <p:cNvPicPr>
              <a:picLocks noChangeAspect="1" noChangeArrowheads="1"/>
            </p:cNvPicPr>
            <p:nvPr/>
          </p:nvPicPr>
          <p:blipFill>
            <a:blip r:embed="rId4" cstate="print">
              <a:duotone>
                <a:prstClr val="black"/>
                <a:srgbClr val="00A1DE">
                  <a:tint val="45000"/>
                  <a:satMod val="400000"/>
                </a:srgbClr>
              </a:duotone>
              <a:extLst>
                <a:ext uri="{28A0092B-C50C-407E-A947-70E740481C1C}">
                  <a14:useLocalDpi xmlns:a14="http://schemas.microsoft.com/office/drawing/2010/main" val="0"/>
                </a:ext>
              </a:extLst>
            </a:blip>
            <a:srcRect/>
            <a:stretch>
              <a:fillRect/>
            </a:stretch>
          </p:blipFill>
          <p:spPr bwMode="auto">
            <a:xfrm>
              <a:off x="2322173" y="1238894"/>
              <a:ext cx="536493" cy="536493"/>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1296FD80-9ED9-4230-AE22-EE0F941EB040}"/>
                </a:ext>
              </a:extLst>
            </p:cNvPr>
            <p:cNvSpPr/>
            <p:nvPr/>
          </p:nvSpPr>
          <p:spPr bwMode="auto">
            <a:xfrm>
              <a:off x="2196127" y="1124744"/>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28" name="Group 27">
            <a:extLst>
              <a:ext uri="{FF2B5EF4-FFF2-40B4-BE49-F238E27FC236}">
                <a16:creationId xmlns:a16="http://schemas.microsoft.com/office/drawing/2014/main" id="{B36DAFF9-F583-442A-836A-3F70D7FE1027}"/>
              </a:ext>
            </a:extLst>
          </p:cNvPr>
          <p:cNvGrpSpPr/>
          <p:nvPr/>
        </p:nvGrpSpPr>
        <p:grpSpPr>
          <a:xfrm>
            <a:off x="1779234" y="3416415"/>
            <a:ext cx="765917" cy="765917"/>
            <a:chOff x="2192482" y="2020419"/>
            <a:chExt cx="765917" cy="765917"/>
          </a:xfrm>
        </p:grpSpPr>
        <p:pic>
          <p:nvPicPr>
            <p:cNvPr id="30" name="Picture 18" descr="https://cdn3.iconfinder.com/data/icons/glypho-generic-icons/64/guarantee-checkmark-512.png">
              <a:extLst>
                <a:ext uri="{FF2B5EF4-FFF2-40B4-BE49-F238E27FC236}">
                  <a16:creationId xmlns:a16="http://schemas.microsoft.com/office/drawing/2014/main" id="{18EF18EF-1628-4B66-BC63-C53C9BE5C646}"/>
                </a:ext>
              </a:extLst>
            </p:cNvPr>
            <p:cNvPicPr>
              <a:picLocks noChangeAspect="1" noChangeArrowheads="1"/>
            </p:cNvPicPr>
            <p:nvPr/>
          </p:nvPicPr>
          <p:blipFill>
            <a:blip r:embed="rId5" cstate="print">
              <a:duotone>
                <a:srgbClr val="5B9BD5">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192482" y="2020419"/>
              <a:ext cx="765917" cy="765917"/>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3D62198B-0558-48D6-955B-6BCFD2E33AC1}"/>
                </a:ext>
              </a:extLst>
            </p:cNvPr>
            <p:cNvSpPr/>
            <p:nvPr/>
          </p:nvSpPr>
          <p:spPr bwMode="auto">
            <a:xfrm>
              <a:off x="2212169" y="2033366"/>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32" name="Group 31">
            <a:extLst>
              <a:ext uri="{FF2B5EF4-FFF2-40B4-BE49-F238E27FC236}">
                <a16:creationId xmlns:a16="http://schemas.microsoft.com/office/drawing/2014/main" id="{B663DDA2-D31A-4FD9-A1BC-63B7B8D360A5}"/>
              </a:ext>
            </a:extLst>
          </p:cNvPr>
          <p:cNvGrpSpPr/>
          <p:nvPr/>
        </p:nvGrpSpPr>
        <p:grpSpPr>
          <a:xfrm>
            <a:off x="1779234" y="2111187"/>
            <a:ext cx="5282716" cy="3491753"/>
            <a:chOff x="2196127" y="133906"/>
            <a:chExt cx="5282716" cy="3491753"/>
          </a:xfrm>
        </p:grpSpPr>
        <p:pic>
          <p:nvPicPr>
            <p:cNvPr id="33" name="Picture 2" descr="List Free Icon">
              <a:extLst>
                <a:ext uri="{FF2B5EF4-FFF2-40B4-BE49-F238E27FC236}">
                  <a16:creationId xmlns:a16="http://schemas.microsoft.com/office/drawing/2014/main" id="{4EDB4BCF-CC75-43D9-A4C0-32AEEA87A6CA}"/>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15161" y="133906"/>
              <a:ext cx="463682" cy="463682"/>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DA9BE1DE-1971-47D0-A45D-0954C62ABB18}"/>
                </a:ext>
              </a:extLst>
            </p:cNvPr>
            <p:cNvSpPr/>
            <p:nvPr/>
          </p:nvSpPr>
          <p:spPr bwMode="auto">
            <a:xfrm>
              <a:off x="2196127" y="2894139"/>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35" name="Group 34">
            <a:extLst>
              <a:ext uri="{FF2B5EF4-FFF2-40B4-BE49-F238E27FC236}">
                <a16:creationId xmlns:a16="http://schemas.microsoft.com/office/drawing/2014/main" id="{166DA15A-D7C8-493A-9DA8-6255A013270A}"/>
              </a:ext>
            </a:extLst>
          </p:cNvPr>
          <p:cNvGrpSpPr/>
          <p:nvPr/>
        </p:nvGrpSpPr>
        <p:grpSpPr>
          <a:xfrm>
            <a:off x="1932968" y="1977268"/>
            <a:ext cx="5264531" cy="3421379"/>
            <a:chOff x="-2316915" y="3777600"/>
            <a:chExt cx="5264531" cy="3421379"/>
          </a:xfrm>
        </p:grpSpPr>
        <p:pic>
          <p:nvPicPr>
            <p:cNvPr id="36" name="Picture 4" descr="Image result for reduce process icon">
              <a:extLst>
                <a:ext uri="{FF2B5EF4-FFF2-40B4-BE49-F238E27FC236}">
                  <a16:creationId xmlns:a16="http://schemas.microsoft.com/office/drawing/2014/main" id="{9DFB51E6-B554-4941-BA1C-7AE9D9045D3F}"/>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3872" t="7968" r="68219" b="74187"/>
            <a:stretch/>
          </p:blipFill>
          <p:spPr bwMode="auto">
            <a:xfrm>
              <a:off x="-2316915" y="6867705"/>
              <a:ext cx="481116" cy="331274"/>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a16="http://schemas.microsoft.com/office/drawing/2014/main" id="{D6231A1D-843F-4394-B860-259C1884D092}"/>
                </a:ext>
              </a:extLst>
            </p:cNvPr>
            <p:cNvSpPr/>
            <p:nvPr/>
          </p:nvSpPr>
          <p:spPr bwMode="auto">
            <a:xfrm>
              <a:off x="2216096" y="3777600"/>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39" name="Group 38">
            <a:extLst>
              <a:ext uri="{FF2B5EF4-FFF2-40B4-BE49-F238E27FC236}">
                <a16:creationId xmlns:a16="http://schemas.microsoft.com/office/drawing/2014/main" id="{0598B965-54E6-4BC1-91AF-0A7DB2860E92}"/>
              </a:ext>
            </a:extLst>
          </p:cNvPr>
          <p:cNvGrpSpPr/>
          <p:nvPr/>
        </p:nvGrpSpPr>
        <p:grpSpPr>
          <a:xfrm>
            <a:off x="6465979" y="4871420"/>
            <a:ext cx="731520" cy="731520"/>
            <a:chOff x="2226879" y="5657272"/>
            <a:chExt cx="731520" cy="731520"/>
          </a:xfrm>
        </p:grpSpPr>
        <p:pic>
          <p:nvPicPr>
            <p:cNvPr id="40" name="Picture 6" descr="Image result for world bank group logo">
              <a:extLst>
                <a:ext uri="{FF2B5EF4-FFF2-40B4-BE49-F238E27FC236}">
                  <a16:creationId xmlns:a16="http://schemas.microsoft.com/office/drawing/2014/main" id="{385EDE87-2A36-47F3-9335-33389612BF07}"/>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1625" y="5759478"/>
              <a:ext cx="518768" cy="518768"/>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a:extLst>
                <a:ext uri="{FF2B5EF4-FFF2-40B4-BE49-F238E27FC236}">
                  <a16:creationId xmlns:a16="http://schemas.microsoft.com/office/drawing/2014/main" id="{AC0D40AA-1ECC-49C0-9BD6-C6F38DB1CFB2}"/>
                </a:ext>
              </a:extLst>
            </p:cNvPr>
            <p:cNvSpPr/>
            <p:nvPr/>
          </p:nvSpPr>
          <p:spPr bwMode="auto">
            <a:xfrm>
              <a:off x="2226879" y="5657272"/>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42" name="Group 41">
            <a:extLst>
              <a:ext uri="{FF2B5EF4-FFF2-40B4-BE49-F238E27FC236}">
                <a16:creationId xmlns:a16="http://schemas.microsoft.com/office/drawing/2014/main" id="{5BD90270-B6A7-4A18-851B-BFF4D9C260AA}"/>
              </a:ext>
            </a:extLst>
          </p:cNvPr>
          <p:cNvGrpSpPr/>
          <p:nvPr/>
        </p:nvGrpSpPr>
        <p:grpSpPr>
          <a:xfrm>
            <a:off x="6465979" y="3416415"/>
            <a:ext cx="731520" cy="731520"/>
            <a:chOff x="2196127" y="4717436"/>
            <a:chExt cx="731520" cy="731520"/>
          </a:xfrm>
        </p:grpSpPr>
        <p:pic>
          <p:nvPicPr>
            <p:cNvPr id="43" name="Picture 8" descr="Cursor Free Icon">
              <a:extLst>
                <a:ext uri="{FF2B5EF4-FFF2-40B4-BE49-F238E27FC236}">
                  <a16:creationId xmlns:a16="http://schemas.microsoft.com/office/drawing/2014/main" id="{D7BE591D-1D11-4CAD-95C8-CAE5003DEA57}"/>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0580" y="4855258"/>
              <a:ext cx="455876" cy="455876"/>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a:extLst>
                <a:ext uri="{FF2B5EF4-FFF2-40B4-BE49-F238E27FC236}">
                  <a16:creationId xmlns:a16="http://schemas.microsoft.com/office/drawing/2014/main" id="{DE482765-DC06-43BB-956D-6B7E37C4A87B}"/>
                </a:ext>
              </a:extLst>
            </p:cNvPr>
            <p:cNvSpPr/>
            <p:nvPr/>
          </p:nvSpPr>
          <p:spPr bwMode="auto">
            <a:xfrm>
              <a:off x="2196127" y="4717436"/>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sp>
        <p:nvSpPr>
          <p:cNvPr id="45" name="Rectangle 44">
            <a:extLst>
              <a:ext uri="{FF2B5EF4-FFF2-40B4-BE49-F238E27FC236}">
                <a16:creationId xmlns:a16="http://schemas.microsoft.com/office/drawing/2014/main" id="{583E3923-E8F1-4818-A1E0-2A6A72500B24}"/>
              </a:ext>
            </a:extLst>
          </p:cNvPr>
          <p:cNvSpPr/>
          <p:nvPr/>
        </p:nvSpPr>
        <p:spPr>
          <a:xfrm>
            <a:off x="7345079" y="2087814"/>
            <a:ext cx="6096000" cy="3416320"/>
          </a:xfrm>
          <a:prstGeom prst="rect">
            <a:avLst/>
          </a:prstGeom>
        </p:spPr>
        <p:txBody>
          <a:bodyPr wrap="square">
            <a:spAutoFit/>
          </a:bodyPr>
          <a:lstStyle/>
          <a:p>
            <a:pPr defTabSz="914400">
              <a:defRPr/>
            </a:pPr>
            <a:r>
              <a:rPr lang="en-US" sz="2400" kern="0" cap="all">
                <a:solidFill>
                  <a:schemeClr val="tx1">
                    <a:lumMod val="65000"/>
                    <a:lumOff val="35000"/>
                  </a:schemeClr>
                </a:solidFill>
              </a:rPr>
              <a:t>Easy impact reporting</a:t>
            </a:r>
          </a:p>
          <a:p>
            <a:pPr defTabSz="914400">
              <a:defRPr/>
            </a:pPr>
            <a:endParaRPr lang="en-US" sz="2400" kern="0">
              <a:solidFill>
                <a:schemeClr val="tx1">
                  <a:lumMod val="65000"/>
                  <a:lumOff val="35000"/>
                </a:schemeClr>
              </a:solidFill>
            </a:endParaRPr>
          </a:p>
          <a:p>
            <a:pPr defTabSz="914400">
              <a:defRPr/>
            </a:pPr>
            <a:endParaRPr lang="en-US" sz="2400" kern="0">
              <a:solidFill>
                <a:schemeClr val="tx1">
                  <a:lumMod val="65000"/>
                  <a:lumOff val="35000"/>
                </a:schemeClr>
              </a:solidFill>
            </a:endParaRPr>
          </a:p>
          <a:p>
            <a:pPr defTabSz="914400">
              <a:defRPr/>
            </a:pPr>
            <a:endParaRPr lang="en-US" sz="2400" kern="0">
              <a:solidFill>
                <a:schemeClr val="tx1">
                  <a:lumMod val="65000"/>
                  <a:lumOff val="35000"/>
                </a:schemeClr>
              </a:solidFill>
            </a:endParaRPr>
          </a:p>
          <a:p>
            <a:pPr defTabSz="914400">
              <a:defRPr/>
            </a:pPr>
            <a:r>
              <a:rPr lang="en-US" sz="2400" kern="0" cap="all">
                <a:solidFill>
                  <a:schemeClr val="tx1">
                    <a:lumMod val="65000"/>
                    <a:lumOff val="35000"/>
                  </a:schemeClr>
                </a:solidFill>
              </a:rPr>
              <a:t>Cost-effective</a:t>
            </a:r>
            <a:endParaRPr lang="en-US" sz="2400" kern="0">
              <a:solidFill>
                <a:schemeClr val="tx1">
                  <a:lumMod val="65000"/>
                  <a:lumOff val="35000"/>
                </a:schemeClr>
              </a:solidFill>
            </a:endParaRPr>
          </a:p>
          <a:p>
            <a:pPr defTabSz="914400">
              <a:defRPr/>
            </a:pPr>
            <a:endParaRPr lang="en-US" sz="2400" kern="0" cap="all">
              <a:solidFill>
                <a:schemeClr val="tx1">
                  <a:lumMod val="65000"/>
                  <a:lumOff val="35000"/>
                </a:schemeClr>
              </a:solidFill>
            </a:endParaRPr>
          </a:p>
          <a:p>
            <a:pPr defTabSz="914400">
              <a:defRPr/>
            </a:pPr>
            <a:endParaRPr lang="en-US" sz="2400" kern="0" cap="all">
              <a:solidFill>
                <a:schemeClr val="tx1">
                  <a:lumMod val="65000"/>
                  <a:lumOff val="35000"/>
                </a:schemeClr>
              </a:solidFill>
            </a:endParaRPr>
          </a:p>
          <a:p>
            <a:pPr defTabSz="914400">
              <a:defRPr/>
            </a:pPr>
            <a:endParaRPr lang="en-US" sz="2400" kern="0" cap="all">
              <a:solidFill>
                <a:schemeClr val="tx1">
                  <a:lumMod val="65000"/>
                  <a:lumOff val="35000"/>
                </a:schemeClr>
              </a:solidFill>
            </a:endParaRPr>
          </a:p>
          <a:p>
            <a:pPr defTabSz="914400">
              <a:defRPr/>
            </a:pPr>
            <a:r>
              <a:rPr lang="en-US" sz="2400" kern="0" cap="all">
                <a:solidFill>
                  <a:schemeClr val="tx1">
                    <a:lumMod val="65000"/>
                    <a:lumOff val="35000"/>
                  </a:schemeClr>
                </a:solidFill>
              </a:rPr>
              <a:t>World bank group brand</a:t>
            </a:r>
          </a:p>
        </p:txBody>
      </p:sp>
      <p:sp>
        <p:nvSpPr>
          <p:cNvPr id="46" name="Rectangle 45">
            <a:extLst>
              <a:ext uri="{FF2B5EF4-FFF2-40B4-BE49-F238E27FC236}">
                <a16:creationId xmlns:a16="http://schemas.microsoft.com/office/drawing/2014/main" id="{D052E50E-4912-4A9A-A11F-80CF042B61FC}"/>
              </a:ext>
            </a:extLst>
          </p:cNvPr>
          <p:cNvSpPr/>
          <p:nvPr/>
        </p:nvSpPr>
        <p:spPr>
          <a:xfrm>
            <a:off x="2657665" y="2097802"/>
            <a:ext cx="7126517" cy="4893647"/>
          </a:xfrm>
          <a:prstGeom prst="rect">
            <a:avLst/>
          </a:prstGeom>
        </p:spPr>
        <p:txBody>
          <a:bodyPr wrap="square">
            <a:spAutoFit/>
          </a:bodyPr>
          <a:lstStyle/>
          <a:p>
            <a:pPr defTabSz="914400">
              <a:defRPr/>
            </a:pPr>
            <a:r>
              <a:rPr lang="en-US" sz="2400" kern="0" cap="all" dirty="0">
                <a:solidFill>
                  <a:schemeClr val="tx1">
                    <a:lumMod val="65000"/>
                    <a:lumOff val="35000"/>
                  </a:schemeClr>
                </a:solidFill>
                <a:latin typeface="Calibri" panose="020F0502020204030204"/>
              </a:rPr>
              <a:t>Financial calculator</a:t>
            </a: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r>
              <a:rPr lang="en-US" sz="2400" kern="0" cap="all" dirty="0">
                <a:solidFill>
                  <a:schemeClr val="tx1">
                    <a:lumMod val="65000"/>
                    <a:lumOff val="35000"/>
                  </a:schemeClr>
                </a:solidFill>
                <a:latin typeface="Calibri" panose="020F0502020204030204"/>
              </a:rPr>
              <a:t>Simplified compliance</a:t>
            </a: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r>
              <a:rPr lang="en-US" sz="2400" kern="0" cap="all" dirty="0">
                <a:solidFill>
                  <a:schemeClr val="tx1">
                    <a:lumMod val="65000"/>
                    <a:lumOff val="35000"/>
                  </a:schemeClr>
                </a:solidFill>
              </a:rPr>
              <a:t>Reduced processing</a:t>
            </a: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p:txBody>
      </p:sp>
    </p:spTree>
    <p:extLst>
      <p:ext uri="{BB962C8B-B14F-4D97-AF65-F5344CB8AC3E}">
        <p14:creationId xmlns:p14="http://schemas.microsoft.com/office/powerpoint/2010/main" val="343146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95" y="3134852"/>
            <a:ext cx="4595507" cy="1168400"/>
          </a:xfrm>
          <a:prstGeom prst="rect">
            <a:avLst/>
          </a:prstGeom>
        </p:spPr>
      </p:pic>
      <p:sp>
        <p:nvSpPr>
          <p:cNvPr id="11" name="TextBox 10"/>
          <p:cNvSpPr txBox="1"/>
          <p:nvPr/>
        </p:nvSpPr>
        <p:spPr>
          <a:xfrm>
            <a:off x="3657166" y="3528102"/>
            <a:ext cx="4824536" cy="646331"/>
          </a:xfrm>
          <a:prstGeom prst="rect">
            <a:avLst/>
          </a:prstGeom>
          <a:noFill/>
        </p:spPr>
        <p:txBody>
          <a:bodyPr wrap="square" rtlCol="0">
            <a:spAutoFit/>
          </a:bodyPr>
          <a:lstStyle/>
          <a:p>
            <a:r>
              <a:rPr lang="en-US" sz="3600">
                <a:solidFill>
                  <a:srgbClr val="00A7D4"/>
                </a:solidFill>
              </a:rPr>
              <a:t>www.edgebuildings.com</a:t>
            </a:r>
            <a:endParaRPr lang="en-US" sz="3000">
              <a:solidFill>
                <a:srgbClr val="00A7D4"/>
              </a:solidFill>
            </a:endParaRPr>
          </a:p>
        </p:txBody>
      </p:sp>
      <p:pic>
        <p:nvPicPr>
          <p:cNvPr id="10" name="Picture 9">
            <a:hlinkClick r:id="rId4"/>
          </p:cNvPr>
          <p:cNvPicPr>
            <a:picLocks noChangeAspect="1"/>
          </p:cNvPicPr>
          <p:nvPr/>
        </p:nvPicPr>
        <p:blipFill>
          <a:blip r:embed="rId5"/>
          <a:stretch>
            <a:fillRect/>
          </a:stretch>
        </p:blipFill>
        <p:spPr>
          <a:xfrm>
            <a:off x="3748607" y="2273586"/>
            <a:ext cx="5292447" cy="2776561"/>
          </a:xfrm>
          <a:prstGeom prst="rect">
            <a:avLst/>
          </a:prstGeom>
        </p:spPr>
      </p:pic>
      <p:sp>
        <p:nvSpPr>
          <p:cNvPr id="5" name="Rectangle 4"/>
          <p:cNvSpPr/>
          <p:nvPr/>
        </p:nvSpPr>
        <p:spPr>
          <a:xfrm>
            <a:off x="4152900" y="1657350"/>
            <a:ext cx="97155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3EB3DC49-7538-4C95-980E-AF437CD62B78}"/>
              </a:ext>
            </a:extLst>
          </p:cNvPr>
          <p:cNvSpPr>
            <a:spLocks noGrp="1"/>
          </p:cNvSpPr>
          <p:nvPr>
            <p:ph type="title"/>
          </p:nvPr>
        </p:nvSpPr>
        <p:spPr>
          <a:xfrm>
            <a:off x="1354687" y="277747"/>
            <a:ext cx="9702334" cy="851301"/>
          </a:xfrm>
        </p:spPr>
        <p:txBody>
          <a:bodyPr>
            <a:noAutofit/>
          </a:bodyPr>
          <a:lstStyle/>
          <a:p>
            <a:r>
              <a:rPr lang="en-US" dirty="0"/>
              <a:t>Edge </a:t>
            </a:r>
            <a:r>
              <a:rPr lang="en-US" b="1" dirty="0"/>
              <a:t>demonstration</a:t>
            </a:r>
            <a:br>
              <a:rPr lang="en-US" dirty="0"/>
            </a:br>
            <a:r>
              <a:rPr lang="en-US" dirty="0"/>
              <a:t>________</a:t>
            </a:r>
            <a:endParaRPr lang="en-US" b="1" dirty="0"/>
          </a:p>
        </p:txBody>
      </p:sp>
    </p:spTree>
    <p:extLst>
      <p:ext uri="{BB962C8B-B14F-4D97-AF65-F5344CB8AC3E}">
        <p14:creationId xmlns:p14="http://schemas.microsoft.com/office/powerpoint/2010/main" val="4266199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 a small investment, EDGE certify your project and quickly increase the marketability of your sustainable building.">
            <a:extLst>
              <a:ext uri="{FF2B5EF4-FFF2-40B4-BE49-F238E27FC236}">
                <a16:creationId xmlns:a16="http://schemas.microsoft.com/office/drawing/2014/main" id="{1786A001-2BB8-4312-B4BC-E6A4D7F0AD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23" r="15095"/>
          <a:stretch/>
        </p:blipFill>
        <p:spPr bwMode="auto">
          <a:xfrm>
            <a:off x="-293913" y="1"/>
            <a:ext cx="12485913"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FC5ACDB-218C-4C1B-BE3D-05F09D186EE4}"/>
              </a:ext>
            </a:extLst>
          </p:cNvPr>
          <p:cNvSpPr/>
          <p:nvPr/>
        </p:nvSpPr>
        <p:spPr>
          <a:xfrm>
            <a:off x="-293913" y="0"/>
            <a:ext cx="10025741" cy="6857999"/>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02FE00EC-4D73-44CF-8100-A2A349F071A2}"/>
              </a:ext>
            </a:extLst>
          </p:cNvPr>
          <p:cNvSpPr txBox="1">
            <a:spLocks/>
          </p:cNvSpPr>
          <p:nvPr/>
        </p:nvSpPr>
        <p:spPr bwMode="auto">
          <a:xfrm>
            <a:off x="88040" y="236417"/>
            <a:ext cx="9261834" cy="849408"/>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n-US" sz="2800" b="1" kern="0" dirty="0">
                <a:solidFill>
                  <a:sysClr val="window" lastClr="FFFFFF">
                    <a:lumMod val="50000"/>
                  </a:sysClr>
                </a:solidFill>
              </a:rPr>
              <a:t>certification WORKFLOW</a:t>
            </a:r>
            <a:r>
              <a:rPr lang="en-US" sz="2800" kern="0" dirty="0">
                <a:solidFill>
                  <a:sysClr val="window" lastClr="FFFFFF">
                    <a:lumMod val="50000"/>
                  </a:sysClr>
                </a:solidFill>
              </a:rPr>
              <a:t> FOR PROPERTY DEVELOPERS</a:t>
            </a:r>
          </a:p>
          <a:p>
            <a:pPr>
              <a:defRPr/>
            </a:pPr>
            <a:r>
              <a:rPr lang="en-US" sz="2800" kern="0" dirty="0">
                <a:solidFill>
                  <a:sysClr val="window" lastClr="FFFFFF">
                    <a:lumMod val="50000"/>
                  </a:sysClr>
                </a:solidFill>
              </a:rPr>
              <a:t>________ </a:t>
            </a:r>
          </a:p>
        </p:txBody>
      </p:sp>
      <p:sp>
        <p:nvSpPr>
          <p:cNvPr id="25" name="Pentagon 6">
            <a:extLst>
              <a:ext uri="{FF2B5EF4-FFF2-40B4-BE49-F238E27FC236}">
                <a16:creationId xmlns:a16="http://schemas.microsoft.com/office/drawing/2014/main" id="{E5B2219D-46AE-4CCF-B919-D9CF41EC3252}"/>
              </a:ext>
            </a:extLst>
          </p:cNvPr>
          <p:cNvSpPr/>
          <p:nvPr/>
        </p:nvSpPr>
        <p:spPr>
          <a:xfrm>
            <a:off x="6353336" y="2618809"/>
            <a:ext cx="2560320" cy="1097280"/>
          </a:xfrm>
          <a:prstGeom prst="homePlate">
            <a:avLst/>
          </a:prstGeom>
          <a:solidFill>
            <a:srgbClr val="F9461C"/>
          </a:solidFill>
          <a:ln w="12700" cap="flat" cmpd="sng" algn="ctr">
            <a:solidFill>
              <a:sysClr val="window" lastClr="FFFFFF"/>
            </a:solidFill>
            <a:prstDash val="solid"/>
            <a:miter lim="800000"/>
          </a:ln>
          <a:effectLst/>
        </p:spPr>
        <p:txBody>
          <a:bodyPr rtlCol="0" anchor="ctr"/>
          <a:lstStyle/>
          <a:p>
            <a:pPr algn="ctr">
              <a:defRPr/>
            </a:pPr>
            <a:r>
              <a:rPr lang="en-US" kern="0" cap="all">
                <a:solidFill>
                  <a:sysClr val="windowText" lastClr="000000"/>
                </a:solidFill>
                <a:cs typeface="Arial Bold" panose="020B0704020202020204" pitchFamily="34" charset="0"/>
                <a:sym typeface="Arial"/>
              </a:rPr>
              <a:t>        </a:t>
            </a:r>
            <a:r>
              <a:rPr lang="en-US" kern="0" cap="all">
                <a:solidFill>
                  <a:prstClr val="white"/>
                </a:solidFill>
                <a:cs typeface="Arial Bold" panose="020B0704020202020204" pitchFamily="34" charset="0"/>
                <a:sym typeface="Arial"/>
              </a:rPr>
              <a:t>Operation</a:t>
            </a:r>
          </a:p>
        </p:txBody>
      </p:sp>
      <p:sp>
        <p:nvSpPr>
          <p:cNvPr id="26" name="Pentagon 7">
            <a:extLst>
              <a:ext uri="{FF2B5EF4-FFF2-40B4-BE49-F238E27FC236}">
                <a16:creationId xmlns:a16="http://schemas.microsoft.com/office/drawing/2014/main" id="{60265472-5895-4ED3-B33D-BB239F6A8352}"/>
              </a:ext>
            </a:extLst>
          </p:cNvPr>
          <p:cNvSpPr/>
          <p:nvPr/>
        </p:nvSpPr>
        <p:spPr>
          <a:xfrm>
            <a:off x="4356408" y="2618809"/>
            <a:ext cx="2560320" cy="1116124"/>
          </a:xfrm>
          <a:prstGeom prst="homePlate">
            <a:avLst/>
          </a:prstGeom>
          <a:solidFill>
            <a:srgbClr val="92BA5D"/>
          </a:solidFill>
          <a:ln w="12700" cap="flat" cmpd="sng" algn="ctr">
            <a:solidFill>
              <a:sysClr val="window" lastClr="FFFFFF"/>
            </a:solidFill>
            <a:prstDash val="solid"/>
            <a:miter lim="800000"/>
          </a:ln>
          <a:effectLst/>
        </p:spPr>
        <p:txBody>
          <a:bodyPr rtlCol="0" anchor="ctr"/>
          <a:lstStyle/>
          <a:p>
            <a:pPr algn="ctr">
              <a:defRPr/>
            </a:pPr>
            <a:r>
              <a:rPr lang="en-US" kern="0" cap="all">
                <a:solidFill>
                  <a:sysClr val="windowText" lastClr="000000"/>
                </a:solidFill>
                <a:cs typeface="Arial Bold" panose="020B0704020202020204" pitchFamily="34" charset="0"/>
                <a:sym typeface="Arial"/>
              </a:rPr>
              <a:t>          </a:t>
            </a:r>
            <a:r>
              <a:rPr lang="en-US" kern="0" cap="all">
                <a:solidFill>
                  <a:prstClr val="white"/>
                </a:solidFill>
                <a:cs typeface="Arial Bold" panose="020B0704020202020204" pitchFamily="34" charset="0"/>
                <a:sym typeface="Arial"/>
              </a:rPr>
              <a:t>Construction</a:t>
            </a:r>
          </a:p>
        </p:txBody>
      </p:sp>
      <p:sp>
        <p:nvSpPr>
          <p:cNvPr id="27" name="Pentagon 8">
            <a:extLst>
              <a:ext uri="{FF2B5EF4-FFF2-40B4-BE49-F238E27FC236}">
                <a16:creationId xmlns:a16="http://schemas.microsoft.com/office/drawing/2014/main" id="{CF79A35D-F544-4B99-8DA7-A29DBB79BF2E}"/>
              </a:ext>
            </a:extLst>
          </p:cNvPr>
          <p:cNvSpPr/>
          <p:nvPr/>
        </p:nvSpPr>
        <p:spPr>
          <a:xfrm>
            <a:off x="2336505" y="2618809"/>
            <a:ext cx="2560320" cy="1116124"/>
          </a:xfrm>
          <a:prstGeom prst="homePlate">
            <a:avLst/>
          </a:prstGeom>
          <a:solidFill>
            <a:srgbClr val="00A1DE"/>
          </a:solidFill>
          <a:ln w="12700" cap="flat" cmpd="sng" algn="ctr">
            <a:solidFill>
              <a:sysClr val="window" lastClr="FFFFFF"/>
            </a:solidFill>
            <a:prstDash val="solid"/>
            <a:miter lim="800000"/>
          </a:ln>
          <a:effectLst/>
        </p:spPr>
        <p:txBody>
          <a:bodyPr rtlCol="0" anchor="ctr"/>
          <a:lstStyle/>
          <a:p>
            <a:pPr algn="ctr">
              <a:defRPr/>
            </a:pPr>
            <a:r>
              <a:rPr lang="en-US" kern="0" cap="all">
                <a:solidFill>
                  <a:prstClr val="white"/>
                </a:solidFill>
                <a:cs typeface="Arial Bold" panose="020B0704020202020204" pitchFamily="34" charset="0"/>
                <a:sym typeface="Arial"/>
              </a:rPr>
              <a:t>       Design</a:t>
            </a:r>
          </a:p>
        </p:txBody>
      </p:sp>
      <p:sp>
        <p:nvSpPr>
          <p:cNvPr id="28" name="TextBox 27">
            <a:extLst>
              <a:ext uri="{FF2B5EF4-FFF2-40B4-BE49-F238E27FC236}">
                <a16:creationId xmlns:a16="http://schemas.microsoft.com/office/drawing/2014/main" id="{D91C833D-DD64-4856-85A6-AAAA26E2E7AC}"/>
              </a:ext>
            </a:extLst>
          </p:cNvPr>
          <p:cNvSpPr txBox="1"/>
          <p:nvPr/>
        </p:nvSpPr>
        <p:spPr>
          <a:xfrm>
            <a:off x="2459089" y="1706536"/>
            <a:ext cx="1867855" cy="877163"/>
          </a:xfrm>
          <a:prstGeom prst="rect">
            <a:avLst/>
          </a:prstGeom>
          <a:noFill/>
        </p:spPr>
        <p:txBody>
          <a:bodyPr wrap="square" rtlCol="0">
            <a:spAutoFit/>
          </a:bodyPr>
          <a:lstStyle/>
          <a:p>
            <a:pPr algn="ctr">
              <a:defRPr/>
            </a:pPr>
            <a:r>
              <a:rPr lang="en-US" sz="1700" kern="0" dirty="0">
                <a:solidFill>
                  <a:srgbClr val="E7E6E6">
                    <a:lumMod val="50000"/>
                  </a:srgbClr>
                </a:solidFill>
                <a:cs typeface="Arial"/>
                <a:sym typeface="Arial"/>
              </a:rPr>
              <a:t>Submit design documents into the EDGE App</a:t>
            </a:r>
          </a:p>
        </p:txBody>
      </p:sp>
      <p:sp>
        <p:nvSpPr>
          <p:cNvPr id="29" name="TextBox 28">
            <a:extLst>
              <a:ext uri="{FF2B5EF4-FFF2-40B4-BE49-F238E27FC236}">
                <a16:creationId xmlns:a16="http://schemas.microsoft.com/office/drawing/2014/main" id="{A05A0250-B6B7-4B83-9B64-6C23244B72C0}"/>
              </a:ext>
            </a:extLst>
          </p:cNvPr>
          <p:cNvSpPr txBox="1"/>
          <p:nvPr/>
        </p:nvSpPr>
        <p:spPr>
          <a:xfrm>
            <a:off x="1116079" y="4220534"/>
            <a:ext cx="3240833" cy="830997"/>
          </a:xfrm>
          <a:prstGeom prst="rect">
            <a:avLst/>
          </a:prstGeom>
          <a:noFill/>
        </p:spPr>
        <p:txBody>
          <a:bodyPr wrap="square" rtlCol="0">
            <a:spAutoFit/>
          </a:bodyPr>
          <a:lstStyle/>
          <a:p>
            <a:pPr algn="ctr">
              <a:defRPr/>
            </a:pPr>
            <a:r>
              <a:rPr lang="en-US" sz="2400" kern="0" cap="all">
                <a:solidFill>
                  <a:srgbClr val="00A1DE"/>
                </a:solidFill>
                <a:cs typeface="Arial"/>
                <a:sym typeface="Arial"/>
              </a:rPr>
              <a:t>Preliminary EDGE Certificate </a:t>
            </a:r>
          </a:p>
        </p:txBody>
      </p:sp>
      <p:cxnSp>
        <p:nvCxnSpPr>
          <p:cNvPr id="30" name="Straight Connector 29">
            <a:extLst>
              <a:ext uri="{FF2B5EF4-FFF2-40B4-BE49-F238E27FC236}">
                <a16:creationId xmlns:a16="http://schemas.microsoft.com/office/drawing/2014/main" id="{3A1689E2-6237-4172-9E4A-33A4A9D4B734}"/>
              </a:ext>
            </a:extLst>
          </p:cNvPr>
          <p:cNvCxnSpPr/>
          <p:nvPr/>
        </p:nvCxnSpPr>
        <p:spPr>
          <a:xfrm>
            <a:off x="4361734" y="1524284"/>
            <a:ext cx="0" cy="1009853"/>
          </a:xfrm>
          <a:prstGeom prst="line">
            <a:avLst/>
          </a:prstGeom>
          <a:noFill/>
          <a:ln w="6350" cap="flat" cmpd="sng" algn="ctr">
            <a:solidFill>
              <a:srgbClr val="00A1DE"/>
            </a:solidFill>
            <a:prstDash val="solid"/>
            <a:miter lim="800000"/>
          </a:ln>
          <a:effectLst/>
        </p:spPr>
      </p:cxnSp>
      <p:cxnSp>
        <p:nvCxnSpPr>
          <p:cNvPr id="31" name="Straight Connector 30">
            <a:extLst>
              <a:ext uri="{FF2B5EF4-FFF2-40B4-BE49-F238E27FC236}">
                <a16:creationId xmlns:a16="http://schemas.microsoft.com/office/drawing/2014/main" id="{D3F3E5F7-C0D9-49C0-9CDC-967B0AC92397}"/>
              </a:ext>
            </a:extLst>
          </p:cNvPr>
          <p:cNvCxnSpPr/>
          <p:nvPr/>
        </p:nvCxnSpPr>
        <p:spPr>
          <a:xfrm>
            <a:off x="6396874" y="1507050"/>
            <a:ext cx="0" cy="1009853"/>
          </a:xfrm>
          <a:prstGeom prst="line">
            <a:avLst/>
          </a:prstGeom>
          <a:noFill/>
          <a:ln w="6350" cap="flat" cmpd="sng" algn="ctr">
            <a:solidFill>
              <a:srgbClr val="00A1DE"/>
            </a:solidFill>
            <a:prstDash val="solid"/>
            <a:miter lim="800000"/>
          </a:ln>
          <a:effectLst/>
        </p:spPr>
      </p:cxnSp>
      <p:cxnSp>
        <p:nvCxnSpPr>
          <p:cNvPr id="32" name="Straight Arrow Connector 31">
            <a:extLst>
              <a:ext uri="{FF2B5EF4-FFF2-40B4-BE49-F238E27FC236}">
                <a16:creationId xmlns:a16="http://schemas.microsoft.com/office/drawing/2014/main" id="{BF174CDA-8F1C-443A-9AAD-9727441809C0}"/>
              </a:ext>
            </a:extLst>
          </p:cNvPr>
          <p:cNvCxnSpPr/>
          <p:nvPr/>
        </p:nvCxnSpPr>
        <p:spPr>
          <a:xfrm>
            <a:off x="2523343" y="1684471"/>
            <a:ext cx="1794239" cy="0"/>
          </a:xfrm>
          <a:prstGeom prst="straightConnector1">
            <a:avLst/>
          </a:prstGeom>
          <a:noFill/>
          <a:ln w="6350" cap="flat" cmpd="sng" algn="ctr">
            <a:solidFill>
              <a:srgbClr val="00A1DE"/>
            </a:solidFill>
            <a:prstDash val="solid"/>
            <a:miter lim="800000"/>
            <a:tailEnd type="arrow"/>
          </a:ln>
          <a:effectLst/>
        </p:spPr>
      </p:cxnSp>
      <p:cxnSp>
        <p:nvCxnSpPr>
          <p:cNvPr id="33" name="Straight Arrow Connector 32">
            <a:extLst>
              <a:ext uri="{FF2B5EF4-FFF2-40B4-BE49-F238E27FC236}">
                <a16:creationId xmlns:a16="http://schemas.microsoft.com/office/drawing/2014/main" id="{42EB24DC-01FE-411A-B9D9-C3F9F837EF92}"/>
              </a:ext>
            </a:extLst>
          </p:cNvPr>
          <p:cNvCxnSpPr>
            <a:cxnSpLocks/>
          </p:cNvCxnSpPr>
          <p:nvPr/>
        </p:nvCxnSpPr>
        <p:spPr>
          <a:xfrm>
            <a:off x="4399946" y="1684471"/>
            <a:ext cx="1965171" cy="0"/>
          </a:xfrm>
          <a:prstGeom prst="straightConnector1">
            <a:avLst/>
          </a:prstGeom>
          <a:noFill/>
          <a:ln w="6350" cap="flat" cmpd="sng" algn="ctr">
            <a:solidFill>
              <a:srgbClr val="00A1DE"/>
            </a:solidFill>
            <a:prstDash val="solid"/>
            <a:miter lim="800000"/>
            <a:tailEnd type="arrow"/>
          </a:ln>
          <a:effectLst/>
        </p:spPr>
      </p:cxnSp>
      <p:sp>
        <p:nvSpPr>
          <p:cNvPr id="34" name="TextBox 33">
            <a:extLst>
              <a:ext uri="{FF2B5EF4-FFF2-40B4-BE49-F238E27FC236}">
                <a16:creationId xmlns:a16="http://schemas.microsoft.com/office/drawing/2014/main" id="{3A03C797-FB0E-4115-8EE2-ADD5A2932030}"/>
              </a:ext>
            </a:extLst>
          </p:cNvPr>
          <p:cNvSpPr txBox="1"/>
          <p:nvPr/>
        </p:nvSpPr>
        <p:spPr>
          <a:xfrm>
            <a:off x="4399946" y="1695504"/>
            <a:ext cx="1984486" cy="877163"/>
          </a:xfrm>
          <a:prstGeom prst="rect">
            <a:avLst/>
          </a:prstGeom>
          <a:noFill/>
        </p:spPr>
        <p:txBody>
          <a:bodyPr wrap="square" rtlCol="0">
            <a:spAutoFit/>
          </a:bodyPr>
          <a:lstStyle/>
          <a:p>
            <a:pPr algn="ctr">
              <a:defRPr/>
            </a:pPr>
            <a:r>
              <a:rPr lang="en-US" sz="1700" kern="0" dirty="0">
                <a:solidFill>
                  <a:srgbClr val="E7E6E6">
                    <a:lumMod val="50000"/>
                  </a:srgbClr>
                </a:solidFill>
                <a:cs typeface="Arial"/>
                <a:sym typeface="Arial"/>
              </a:rPr>
              <a:t>Submit as-built documents into the EDGE App</a:t>
            </a:r>
          </a:p>
        </p:txBody>
      </p:sp>
      <p:sp>
        <p:nvSpPr>
          <p:cNvPr id="35" name="Pentagon 32">
            <a:extLst>
              <a:ext uri="{FF2B5EF4-FFF2-40B4-BE49-F238E27FC236}">
                <a16:creationId xmlns:a16="http://schemas.microsoft.com/office/drawing/2014/main" id="{6854E188-AF33-4CBB-AF4E-3C0C51DD0870}"/>
              </a:ext>
            </a:extLst>
          </p:cNvPr>
          <p:cNvSpPr/>
          <p:nvPr/>
        </p:nvSpPr>
        <p:spPr>
          <a:xfrm>
            <a:off x="478588" y="2618810"/>
            <a:ext cx="2560320" cy="1097280"/>
          </a:xfrm>
          <a:prstGeom prst="homePlate">
            <a:avLst/>
          </a:prstGeom>
          <a:solidFill>
            <a:sysClr val="window" lastClr="FFFFFF">
              <a:lumMod val="65000"/>
            </a:sysClr>
          </a:solidFill>
          <a:ln w="12700" cap="flat" cmpd="sng" algn="ctr">
            <a:solidFill>
              <a:sysClr val="window" lastClr="FFFFFF"/>
            </a:solidFill>
            <a:prstDash val="solid"/>
            <a:miter lim="800000"/>
          </a:ln>
          <a:effectLst/>
        </p:spPr>
        <p:txBody>
          <a:bodyPr rtlCol="0" anchor="ctr"/>
          <a:lstStyle/>
          <a:p>
            <a:pPr algn="ctr">
              <a:defRPr/>
            </a:pPr>
            <a:r>
              <a:rPr lang="en-US" kern="0" cap="all">
                <a:solidFill>
                  <a:prstClr val="white"/>
                </a:solidFill>
                <a:cs typeface="Arial Bold" panose="020B0704020202020204" pitchFamily="34" charset="0"/>
                <a:sym typeface="Arial"/>
              </a:rPr>
              <a:t>Register</a:t>
            </a:r>
          </a:p>
        </p:txBody>
      </p:sp>
      <p:cxnSp>
        <p:nvCxnSpPr>
          <p:cNvPr id="36" name="Straight Connector 35">
            <a:extLst>
              <a:ext uri="{FF2B5EF4-FFF2-40B4-BE49-F238E27FC236}">
                <a16:creationId xmlns:a16="http://schemas.microsoft.com/office/drawing/2014/main" id="{4E2967FF-3131-41EA-BE42-D3245D16F1DB}"/>
              </a:ext>
            </a:extLst>
          </p:cNvPr>
          <p:cNvCxnSpPr/>
          <p:nvPr/>
        </p:nvCxnSpPr>
        <p:spPr>
          <a:xfrm>
            <a:off x="2459089" y="1528036"/>
            <a:ext cx="0" cy="1009853"/>
          </a:xfrm>
          <a:prstGeom prst="line">
            <a:avLst/>
          </a:prstGeom>
          <a:noFill/>
          <a:ln w="6350" cap="flat" cmpd="sng" algn="ctr">
            <a:solidFill>
              <a:srgbClr val="00A1DE"/>
            </a:solidFill>
            <a:prstDash val="solid"/>
            <a:miter lim="800000"/>
          </a:ln>
          <a:effectLst/>
        </p:spPr>
      </p:cxnSp>
      <p:sp>
        <p:nvSpPr>
          <p:cNvPr id="37" name="TextBox 36">
            <a:extLst>
              <a:ext uri="{FF2B5EF4-FFF2-40B4-BE49-F238E27FC236}">
                <a16:creationId xmlns:a16="http://schemas.microsoft.com/office/drawing/2014/main" id="{3F018535-F20D-421D-9C57-2D25877E55F8}"/>
              </a:ext>
            </a:extLst>
          </p:cNvPr>
          <p:cNvSpPr txBox="1"/>
          <p:nvPr/>
        </p:nvSpPr>
        <p:spPr>
          <a:xfrm>
            <a:off x="264163" y="1723687"/>
            <a:ext cx="2245357" cy="877163"/>
          </a:xfrm>
          <a:prstGeom prst="rect">
            <a:avLst/>
          </a:prstGeom>
          <a:noFill/>
        </p:spPr>
        <p:txBody>
          <a:bodyPr wrap="square" rtlCol="0">
            <a:spAutoFit/>
          </a:bodyPr>
          <a:lstStyle/>
          <a:p>
            <a:pPr algn="ctr">
              <a:defRPr/>
            </a:pPr>
            <a:r>
              <a:rPr lang="en-US" sz="1700" kern="0" dirty="0">
                <a:solidFill>
                  <a:srgbClr val="E7E6E6">
                    <a:lumMod val="50000"/>
                  </a:srgbClr>
                </a:solidFill>
                <a:cs typeface="Arial"/>
                <a:sym typeface="Arial"/>
              </a:rPr>
              <a:t>Use the EDGE App for self-assessment &amp; project registration</a:t>
            </a:r>
          </a:p>
        </p:txBody>
      </p:sp>
      <p:cxnSp>
        <p:nvCxnSpPr>
          <p:cNvPr id="39" name="Straight Connector 38">
            <a:extLst>
              <a:ext uri="{FF2B5EF4-FFF2-40B4-BE49-F238E27FC236}">
                <a16:creationId xmlns:a16="http://schemas.microsoft.com/office/drawing/2014/main" id="{1BD94A91-429A-4946-B3EA-87A0104AC98C}"/>
              </a:ext>
            </a:extLst>
          </p:cNvPr>
          <p:cNvCxnSpPr>
            <a:cxnSpLocks/>
          </p:cNvCxnSpPr>
          <p:nvPr/>
        </p:nvCxnSpPr>
        <p:spPr>
          <a:xfrm>
            <a:off x="5902377" y="3824263"/>
            <a:ext cx="0" cy="418749"/>
          </a:xfrm>
          <a:prstGeom prst="line">
            <a:avLst/>
          </a:prstGeom>
          <a:noFill/>
          <a:ln w="6350" cap="flat" cmpd="sng" algn="ctr">
            <a:solidFill>
              <a:srgbClr val="00A1DE"/>
            </a:solidFill>
            <a:prstDash val="solid"/>
            <a:miter lim="800000"/>
          </a:ln>
          <a:effectLst/>
        </p:spPr>
      </p:cxnSp>
      <p:cxnSp>
        <p:nvCxnSpPr>
          <p:cNvPr id="40" name="Straight Connector 39">
            <a:extLst>
              <a:ext uri="{FF2B5EF4-FFF2-40B4-BE49-F238E27FC236}">
                <a16:creationId xmlns:a16="http://schemas.microsoft.com/office/drawing/2014/main" id="{448D59DB-BB58-4A6E-87A7-C7ACEF71E55B}"/>
              </a:ext>
            </a:extLst>
          </p:cNvPr>
          <p:cNvCxnSpPr>
            <a:cxnSpLocks/>
          </p:cNvCxnSpPr>
          <p:nvPr/>
        </p:nvCxnSpPr>
        <p:spPr>
          <a:xfrm>
            <a:off x="3407301" y="3824263"/>
            <a:ext cx="0" cy="418749"/>
          </a:xfrm>
          <a:prstGeom prst="line">
            <a:avLst/>
          </a:prstGeom>
          <a:noFill/>
          <a:ln w="6350" cap="flat" cmpd="sng" algn="ctr">
            <a:solidFill>
              <a:srgbClr val="00A1DE"/>
            </a:solidFill>
            <a:prstDash val="solid"/>
            <a:miter lim="800000"/>
          </a:ln>
          <a:effectLst/>
        </p:spPr>
      </p:cxnSp>
      <p:sp>
        <p:nvSpPr>
          <p:cNvPr id="41" name="TextBox 40">
            <a:extLst>
              <a:ext uri="{FF2B5EF4-FFF2-40B4-BE49-F238E27FC236}">
                <a16:creationId xmlns:a16="http://schemas.microsoft.com/office/drawing/2014/main" id="{DFF4B43E-4E77-4EEE-8B4B-35BE60252400}"/>
              </a:ext>
            </a:extLst>
          </p:cNvPr>
          <p:cNvSpPr txBox="1"/>
          <p:nvPr/>
        </p:nvSpPr>
        <p:spPr>
          <a:xfrm>
            <a:off x="998106" y="5051530"/>
            <a:ext cx="3705973" cy="1200329"/>
          </a:xfrm>
          <a:prstGeom prst="rect">
            <a:avLst/>
          </a:prstGeom>
          <a:noFill/>
        </p:spPr>
        <p:txBody>
          <a:bodyPr wrap="square" rtlCol="0">
            <a:spAutoFit/>
          </a:bodyPr>
          <a:lstStyle/>
          <a:p>
            <a:pPr marL="285750" indent="-285750">
              <a:buFont typeface="Arial" panose="020B0604020202020204" pitchFamily="34" charset="0"/>
              <a:buChar char="•"/>
              <a:defRPr/>
            </a:pPr>
            <a:r>
              <a:rPr lang="en-US" kern="0" dirty="0">
                <a:solidFill>
                  <a:srgbClr val="767171"/>
                </a:solidFill>
                <a:cs typeface="Arial"/>
                <a:sym typeface="Arial"/>
              </a:rPr>
              <a:t>EDGE co-marketing and project study for sales promotion</a:t>
            </a:r>
          </a:p>
          <a:p>
            <a:pPr marL="285750" indent="-285750">
              <a:buFont typeface="Arial" panose="020B0604020202020204" pitchFamily="34" charset="0"/>
              <a:buChar char="•"/>
              <a:defRPr/>
            </a:pPr>
            <a:r>
              <a:rPr lang="en-US" kern="0" dirty="0">
                <a:solidFill>
                  <a:srgbClr val="767171"/>
                </a:solidFill>
                <a:cs typeface="Arial"/>
                <a:sym typeface="Arial"/>
              </a:rPr>
              <a:t>Preliminary Certificate serves as proof of compliance</a:t>
            </a:r>
          </a:p>
        </p:txBody>
      </p:sp>
      <p:sp>
        <p:nvSpPr>
          <p:cNvPr id="42" name="TextBox 41">
            <a:extLst>
              <a:ext uri="{FF2B5EF4-FFF2-40B4-BE49-F238E27FC236}">
                <a16:creationId xmlns:a16="http://schemas.microsoft.com/office/drawing/2014/main" id="{00F4A775-FC8C-4A1D-B916-42D4349587EB}"/>
              </a:ext>
            </a:extLst>
          </p:cNvPr>
          <p:cNvSpPr txBox="1"/>
          <p:nvPr/>
        </p:nvSpPr>
        <p:spPr>
          <a:xfrm>
            <a:off x="4971838" y="4216604"/>
            <a:ext cx="3240833" cy="830997"/>
          </a:xfrm>
          <a:prstGeom prst="rect">
            <a:avLst/>
          </a:prstGeom>
          <a:noFill/>
        </p:spPr>
        <p:txBody>
          <a:bodyPr wrap="square" rtlCol="0">
            <a:spAutoFit/>
          </a:bodyPr>
          <a:lstStyle/>
          <a:p>
            <a:pPr algn="ctr">
              <a:defRPr/>
            </a:pPr>
            <a:r>
              <a:rPr lang="en-US" sz="2400" kern="0" cap="all" dirty="0">
                <a:solidFill>
                  <a:srgbClr val="2791E0"/>
                </a:solidFill>
                <a:cs typeface="Arial"/>
                <a:sym typeface="Arial"/>
              </a:rPr>
              <a:t>Final EDGE CertificatION </a:t>
            </a:r>
          </a:p>
        </p:txBody>
      </p:sp>
      <p:sp>
        <p:nvSpPr>
          <p:cNvPr id="45" name="TextBox 44">
            <a:extLst>
              <a:ext uri="{FF2B5EF4-FFF2-40B4-BE49-F238E27FC236}">
                <a16:creationId xmlns:a16="http://schemas.microsoft.com/office/drawing/2014/main" id="{7A3E50C2-50AB-4810-ACFA-131DDB8148E8}"/>
              </a:ext>
            </a:extLst>
          </p:cNvPr>
          <p:cNvSpPr txBox="1"/>
          <p:nvPr/>
        </p:nvSpPr>
        <p:spPr>
          <a:xfrm>
            <a:off x="5092860" y="5114441"/>
            <a:ext cx="3506762" cy="1200329"/>
          </a:xfrm>
          <a:prstGeom prst="rect">
            <a:avLst/>
          </a:prstGeom>
          <a:noFill/>
        </p:spPr>
        <p:txBody>
          <a:bodyPr wrap="square" rtlCol="0">
            <a:spAutoFit/>
          </a:bodyPr>
          <a:lstStyle/>
          <a:p>
            <a:pPr marL="285750" indent="-285750">
              <a:buFont typeface="Arial" panose="020B0604020202020204" pitchFamily="34" charset="0"/>
              <a:buChar char="•"/>
              <a:defRPr/>
            </a:pPr>
            <a:r>
              <a:rPr lang="en-US" kern="0" dirty="0">
                <a:solidFill>
                  <a:srgbClr val="767171"/>
                </a:solidFill>
                <a:cs typeface="Arial"/>
                <a:sym typeface="Arial"/>
              </a:rPr>
              <a:t>Final proof of compliance</a:t>
            </a:r>
          </a:p>
          <a:p>
            <a:pPr marL="285750" indent="-285750">
              <a:buFont typeface="Arial" panose="020B0604020202020204" pitchFamily="34" charset="0"/>
              <a:buChar char="•"/>
              <a:defRPr/>
            </a:pPr>
            <a:r>
              <a:rPr lang="en-US" kern="0" dirty="0">
                <a:solidFill>
                  <a:srgbClr val="767171"/>
                </a:solidFill>
                <a:cs typeface="Arial"/>
                <a:sym typeface="Arial"/>
              </a:rPr>
              <a:t>Impact reporting for the project</a:t>
            </a:r>
          </a:p>
          <a:p>
            <a:pPr marL="285750" indent="-285750">
              <a:buFont typeface="Arial" panose="020B0604020202020204" pitchFamily="34" charset="0"/>
              <a:buChar char="•"/>
              <a:defRPr/>
            </a:pPr>
            <a:r>
              <a:rPr lang="en-US" kern="0" dirty="0">
                <a:solidFill>
                  <a:srgbClr val="767171"/>
                </a:solidFill>
                <a:cs typeface="Arial"/>
                <a:sym typeface="Arial"/>
              </a:rPr>
              <a:t>Model unit showcase opportunity </a:t>
            </a:r>
          </a:p>
        </p:txBody>
      </p:sp>
      <p:cxnSp>
        <p:nvCxnSpPr>
          <p:cNvPr id="43" name="Straight Arrow Connector 42">
            <a:extLst>
              <a:ext uri="{FF2B5EF4-FFF2-40B4-BE49-F238E27FC236}">
                <a16:creationId xmlns:a16="http://schemas.microsoft.com/office/drawing/2014/main" id="{93E5E28D-4A10-4547-9CDA-EA95C32CF478}"/>
              </a:ext>
            </a:extLst>
          </p:cNvPr>
          <p:cNvCxnSpPr/>
          <p:nvPr/>
        </p:nvCxnSpPr>
        <p:spPr>
          <a:xfrm>
            <a:off x="635386" y="1680510"/>
            <a:ext cx="1794239" cy="0"/>
          </a:xfrm>
          <a:prstGeom prst="straightConnector1">
            <a:avLst/>
          </a:prstGeom>
          <a:noFill/>
          <a:ln w="6350" cap="flat" cmpd="sng" algn="ctr">
            <a:solidFill>
              <a:srgbClr val="00A1DE"/>
            </a:solidFill>
            <a:prstDash val="solid"/>
            <a:miter lim="800000"/>
            <a:tailEnd type="arrow"/>
          </a:ln>
          <a:effectLst/>
        </p:spPr>
      </p:cxnSp>
    </p:spTree>
    <p:extLst>
      <p:ext uri="{BB962C8B-B14F-4D97-AF65-F5344CB8AC3E}">
        <p14:creationId xmlns:p14="http://schemas.microsoft.com/office/powerpoint/2010/main" val="2175732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008CCA-665C-42E8-83A9-A06564236033}"/>
              </a:ext>
            </a:extLst>
          </p:cNvPr>
          <p:cNvSpPr txBox="1">
            <a:spLocks/>
          </p:cNvSpPr>
          <p:nvPr/>
        </p:nvSpPr>
        <p:spPr bwMode="auto">
          <a:xfrm>
            <a:off x="911274" y="344611"/>
            <a:ext cx="10369452" cy="805117"/>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n-US" sz="2800" kern="0" dirty="0">
                <a:solidFill>
                  <a:sysClr val="window" lastClr="FFFFFF">
                    <a:lumMod val="50000"/>
                  </a:sysClr>
                </a:solidFill>
              </a:rPr>
              <a:t>Global certifiers OFFER </a:t>
            </a:r>
            <a:r>
              <a:rPr lang="en-US" sz="2800" b="1" kern="0" dirty="0">
                <a:solidFill>
                  <a:sysClr val="window" lastClr="FFFFFF">
                    <a:lumMod val="50000"/>
                  </a:sysClr>
                </a:solidFill>
              </a:rPr>
              <a:t>two different business models                     </a:t>
            </a:r>
            <a:r>
              <a:rPr lang="en-US" sz="2800" kern="0" dirty="0">
                <a:solidFill>
                  <a:sysClr val="window" lastClr="FFFFFF">
                    <a:lumMod val="50000"/>
                  </a:sysClr>
                </a:solidFill>
              </a:rPr>
              <a:t>TO best meet YOUR needs</a:t>
            </a:r>
          </a:p>
        </p:txBody>
      </p:sp>
      <p:graphicFrame>
        <p:nvGraphicFramePr>
          <p:cNvPr id="5" name="Shape 294">
            <a:extLst>
              <a:ext uri="{FF2B5EF4-FFF2-40B4-BE49-F238E27FC236}">
                <a16:creationId xmlns:a16="http://schemas.microsoft.com/office/drawing/2014/main" id="{AFC87EC5-5F2E-4607-B3FB-1AA4CDBCA65E}"/>
              </a:ext>
            </a:extLst>
          </p:cNvPr>
          <p:cNvGraphicFramePr/>
          <p:nvPr>
            <p:extLst>
              <p:ext uri="{D42A27DB-BD31-4B8C-83A1-F6EECF244321}">
                <p14:modId xmlns:p14="http://schemas.microsoft.com/office/powerpoint/2010/main" val="4074384684"/>
              </p:ext>
            </p:extLst>
          </p:nvPr>
        </p:nvGraphicFramePr>
        <p:xfrm>
          <a:off x="3339549" y="2441724"/>
          <a:ext cx="6765450" cy="1243421"/>
        </p:xfrm>
        <a:graphic>
          <a:graphicData uri="http://schemas.openxmlformats.org/drawingml/2006/table">
            <a:tbl>
              <a:tblPr>
                <a:noFill/>
              </a:tblPr>
              <a:tblGrid>
                <a:gridCol w="2756451">
                  <a:extLst>
                    <a:ext uri="{9D8B030D-6E8A-4147-A177-3AD203B41FA5}">
                      <a16:colId xmlns:a16="http://schemas.microsoft.com/office/drawing/2014/main" val="20000"/>
                    </a:ext>
                  </a:extLst>
                </a:gridCol>
                <a:gridCol w="1753849">
                  <a:extLst>
                    <a:ext uri="{9D8B030D-6E8A-4147-A177-3AD203B41FA5}">
                      <a16:colId xmlns:a16="http://schemas.microsoft.com/office/drawing/2014/main" val="20001"/>
                    </a:ext>
                  </a:extLst>
                </a:gridCol>
                <a:gridCol w="2255150">
                  <a:extLst>
                    <a:ext uri="{9D8B030D-6E8A-4147-A177-3AD203B41FA5}">
                      <a16:colId xmlns:a16="http://schemas.microsoft.com/office/drawing/2014/main" val="20002"/>
                    </a:ext>
                  </a:extLst>
                </a:gridCol>
              </a:tblGrid>
              <a:tr h="3137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l" rtl="0">
                        <a:lnSpc>
                          <a:spcPct val="100000"/>
                        </a:lnSpc>
                        <a:spcBef>
                          <a:spcPts val="0"/>
                        </a:spcBef>
                        <a:spcAft>
                          <a:spcPts val="0"/>
                        </a:spcAft>
                        <a:buClr>
                          <a:srgbClr val="000000"/>
                        </a:buClr>
                        <a:buSzPct val="25000"/>
                        <a:buFont typeface="Calibri"/>
                        <a:buNone/>
                      </a:pPr>
                      <a:r>
                        <a:rPr lang="en-US" sz="1000" b="1" u="none" strike="noStrike" cap="none" dirty="0">
                          <a:latin typeface="Calibri"/>
                          <a:ea typeface="Calibri"/>
                          <a:cs typeface="Calibri"/>
                          <a:sym typeface="Calibri"/>
                        </a:rPr>
                        <a:t>CERTIFICATION</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ctr" rtl="0">
                        <a:lnSpc>
                          <a:spcPct val="100000"/>
                        </a:lnSpc>
                        <a:spcBef>
                          <a:spcPts val="0"/>
                        </a:spcBef>
                        <a:spcAft>
                          <a:spcPts val="0"/>
                        </a:spcAft>
                        <a:buClr>
                          <a:srgbClr val="000000"/>
                        </a:buClr>
                        <a:buSzPct val="25000"/>
                        <a:buFont typeface="Calibri"/>
                        <a:buNone/>
                      </a:pPr>
                      <a:r>
                        <a:rPr lang="en-US" sz="1000" b="1" u="none" strike="noStrike" cap="none">
                          <a:latin typeface="Calibri"/>
                          <a:ea typeface="Calibri"/>
                          <a:cs typeface="Calibri"/>
                          <a:sym typeface="Calibri"/>
                        </a:rPr>
                        <a:t>PRICE PER M</a:t>
                      </a:r>
                      <a:r>
                        <a:rPr lang="en-US" sz="1000" b="1" u="none" strike="noStrike" cap="none" baseline="30000">
                          <a:latin typeface="Calibri"/>
                          <a:ea typeface="Calibri"/>
                          <a:cs typeface="Calibri"/>
                          <a:sym typeface="Calibri"/>
                        </a:rPr>
                        <a:t>2</a:t>
                      </a:r>
                      <a:endParaRPr lang="en-US" sz="1000" b="1" u="none" strike="noStrike" cap="none">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ctr" rtl="0">
                        <a:lnSpc>
                          <a:spcPct val="100000"/>
                        </a:lnSpc>
                        <a:spcBef>
                          <a:spcPts val="0"/>
                        </a:spcBef>
                        <a:spcAft>
                          <a:spcPts val="0"/>
                        </a:spcAft>
                        <a:buClr>
                          <a:srgbClr val="000000"/>
                        </a:buClr>
                        <a:buSzPct val="25000"/>
                        <a:buFont typeface="Calibri"/>
                        <a:buNone/>
                      </a:pPr>
                      <a:r>
                        <a:rPr lang="en-US" sz="1000" b="1" u="none" strike="noStrike" cap="none">
                          <a:latin typeface="Calibri"/>
                          <a:ea typeface="Calibri"/>
                          <a:cs typeface="Calibri"/>
                          <a:sym typeface="Calibri"/>
                        </a:rPr>
                        <a:t>MINIMUM</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0-25,000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$0.27</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$2,250</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25,000-50,000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$0.22</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$6,750</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&gt; 50,000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$11,000 Flat Fee</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graphicFrame>
        <p:nvGraphicFramePr>
          <p:cNvPr id="6" name="Shape 295">
            <a:extLst>
              <a:ext uri="{FF2B5EF4-FFF2-40B4-BE49-F238E27FC236}">
                <a16:creationId xmlns:a16="http://schemas.microsoft.com/office/drawing/2014/main" id="{17A23B39-A058-4566-978A-C0B2C0A78AD8}"/>
              </a:ext>
            </a:extLst>
          </p:cNvPr>
          <p:cNvGraphicFramePr/>
          <p:nvPr>
            <p:extLst>
              <p:ext uri="{D42A27DB-BD31-4B8C-83A1-F6EECF244321}">
                <p14:modId xmlns:p14="http://schemas.microsoft.com/office/powerpoint/2010/main" val="2888440627"/>
              </p:ext>
            </p:extLst>
          </p:nvPr>
        </p:nvGraphicFramePr>
        <p:xfrm>
          <a:off x="3339575" y="5333077"/>
          <a:ext cx="6765425" cy="1028250"/>
        </p:xfrm>
        <a:graphic>
          <a:graphicData uri="http://schemas.openxmlformats.org/drawingml/2006/table">
            <a:tbl>
              <a:tblPr>
                <a:noFill/>
              </a:tblPr>
              <a:tblGrid>
                <a:gridCol w="2708075">
                  <a:extLst>
                    <a:ext uri="{9D8B030D-6E8A-4147-A177-3AD203B41FA5}">
                      <a16:colId xmlns:a16="http://schemas.microsoft.com/office/drawing/2014/main" val="20000"/>
                    </a:ext>
                  </a:extLst>
                </a:gridCol>
                <a:gridCol w="1105275">
                  <a:extLst>
                    <a:ext uri="{9D8B030D-6E8A-4147-A177-3AD203B41FA5}">
                      <a16:colId xmlns:a16="http://schemas.microsoft.com/office/drawing/2014/main" val="20001"/>
                    </a:ext>
                  </a:extLst>
                </a:gridCol>
                <a:gridCol w="1043550">
                  <a:extLst>
                    <a:ext uri="{9D8B030D-6E8A-4147-A177-3AD203B41FA5}">
                      <a16:colId xmlns:a16="http://schemas.microsoft.com/office/drawing/2014/main" val="20002"/>
                    </a:ext>
                  </a:extLst>
                </a:gridCol>
                <a:gridCol w="985025">
                  <a:extLst>
                    <a:ext uri="{9D8B030D-6E8A-4147-A177-3AD203B41FA5}">
                      <a16:colId xmlns:a16="http://schemas.microsoft.com/office/drawing/2014/main" val="20003"/>
                    </a:ext>
                  </a:extLst>
                </a:gridCol>
                <a:gridCol w="923500">
                  <a:extLst>
                    <a:ext uri="{9D8B030D-6E8A-4147-A177-3AD203B41FA5}">
                      <a16:colId xmlns:a16="http://schemas.microsoft.com/office/drawing/2014/main" val="20004"/>
                    </a:ext>
                  </a:extLst>
                </a:gridCol>
              </a:tblGrid>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PROJECT TYPE</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dirty="0">
                          <a:latin typeface="Calibri"/>
                          <a:ea typeface="Calibri"/>
                          <a:cs typeface="Calibri"/>
                          <a:sym typeface="Calibri"/>
                        </a:rPr>
                        <a:t>CERTIFICATION</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DESIGN AUDIT</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FINAL AUDIT</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TOTAL</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Residential (up to 3 unit types)</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a:latin typeface="Calibri"/>
                          <a:ea typeface="Calibri"/>
                          <a:cs typeface="Calibri"/>
                          <a:sym typeface="Calibri"/>
                        </a:rPr>
                        <a:t>$2,400</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$4,000</a:t>
                      </a:r>
                      <a:endParaRPr lang="en-US" sz="1100">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a:t>
                      </a:r>
                      <a:r>
                        <a:rPr lang="en-US" sz="1100">
                          <a:latin typeface="Calibri"/>
                          <a:ea typeface="Calibri"/>
                          <a:cs typeface="Calibri"/>
                          <a:sym typeface="Calibri"/>
                        </a:rPr>
                        <a:t>4,000</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$10,400</a:t>
                      </a:r>
                      <a:endParaRPr lang="en-US" sz="1100" b="1">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Commercial (single end use)</a:t>
                      </a:r>
                    </a:p>
                  </a:txBody>
                  <a:tcPr marL="84100" marR="84100" marT="63075" marB="63075" anchor="ctr">
                    <a:lnL w="12700" cap="flat" cmpd="sng">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a:t>
                      </a:r>
                      <a:r>
                        <a:rPr lang="en-US" sz="1100">
                          <a:latin typeface="Calibri"/>
                          <a:ea typeface="Calibri"/>
                          <a:cs typeface="Calibri"/>
                          <a:sym typeface="Calibri"/>
                        </a:rPr>
                        <a:t>2,400</a:t>
                      </a: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$4,0</a:t>
                      </a:r>
                      <a:r>
                        <a:rPr lang="en-US" sz="1100">
                          <a:latin typeface="Calibri"/>
                          <a:ea typeface="Calibri"/>
                          <a:cs typeface="Calibri"/>
                          <a:sym typeface="Calibri"/>
                        </a:rPr>
                        <a:t>00</a:t>
                      </a: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4,000</a:t>
                      </a:r>
                      <a:endParaRPr lang="en-US" sz="1100">
                        <a:latin typeface="Calibri"/>
                        <a:ea typeface="Calibri"/>
                        <a:cs typeface="Calibri"/>
                        <a:sym typeface="Calibri"/>
                      </a:endParaRP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a:t>
                      </a:r>
                      <a:r>
                        <a:rPr lang="en-US" sz="1100" b="1">
                          <a:latin typeface="Calibri"/>
                          <a:ea typeface="Calibri"/>
                          <a:cs typeface="Calibri"/>
                          <a:sym typeface="Calibri"/>
                        </a:rPr>
                        <a:t>10,400</a:t>
                      </a:r>
                    </a:p>
                  </a:txBody>
                  <a:tcPr marL="84100" marR="84100" marT="63075" marB="63075" anchor="ctr">
                    <a:lnL w="12700" cap="flat" cmpd="sng" algn="ctr">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18D2E0E9-EBFD-4B08-94B6-8A342F6021C5}"/>
              </a:ext>
            </a:extLst>
          </p:cNvPr>
          <p:cNvSpPr txBox="1"/>
          <p:nvPr/>
        </p:nvSpPr>
        <p:spPr>
          <a:xfrm>
            <a:off x="3339549" y="1237050"/>
            <a:ext cx="6987465" cy="1077218"/>
          </a:xfrm>
          <a:prstGeom prst="rect">
            <a:avLst/>
          </a:prstGeom>
          <a:noFill/>
        </p:spPr>
        <p:txBody>
          <a:bodyPr wrap="square" rtlCol="0">
            <a:spAutoFit/>
          </a:bodyPr>
          <a:lstStyle/>
          <a:p>
            <a:pPr>
              <a:defRPr/>
            </a:pPr>
            <a:r>
              <a:rPr lang="en-US" sz="1600" kern="0" dirty="0">
                <a:solidFill>
                  <a:prstClr val="black">
                    <a:lumMod val="65000"/>
                    <a:lumOff val="35000"/>
                  </a:prstClr>
                </a:solidFill>
                <a:cs typeface="Arial"/>
                <a:sym typeface="Arial"/>
              </a:rPr>
              <a:t>GBCI is the same entity that offers LEED certification.</a:t>
            </a:r>
          </a:p>
          <a:p>
            <a:pPr marL="285750" indent="-285750">
              <a:buFont typeface="Arial" panose="020B0604020202020204" pitchFamily="34" charset="0"/>
              <a:buChar char="•"/>
              <a:defRPr/>
            </a:pPr>
            <a:r>
              <a:rPr lang="en-US" sz="1600" kern="0" dirty="0">
                <a:solidFill>
                  <a:prstClr val="black">
                    <a:lumMod val="65000"/>
                    <a:lumOff val="35000"/>
                  </a:prstClr>
                </a:solidFill>
                <a:cs typeface="Arial"/>
                <a:sym typeface="Arial"/>
              </a:rPr>
              <a:t>Sliding scale fee, but capped for projects larger than 50,000 m</a:t>
            </a:r>
            <a:r>
              <a:rPr lang="en-US" sz="1600" kern="0" baseline="30000" dirty="0">
                <a:solidFill>
                  <a:prstClr val="black">
                    <a:lumMod val="65000"/>
                    <a:lumOff val="35000"/>
                  </a:prstClr>
                </a:solidFill>
                <a:cs typeface="Arial"/>
                <a:sym typeface="Arial"/>
              </a:rPr>
              <a:t>2</a:t>
            </a:r>
            <a:r>
              <a:rPr lang="en-US" sz="1600" kern="0" dirty="0">
                <a:solidFill>
                  <a:prstClr val="black">
                    <a:lumMod val="65000"/>
                    <a:lumOff val="35000"/>
                  </a:prstClr>
                </a:solidFill>
                <a:cs typeface="Arial"/>
                <a:sym typeface="Arial"/>
              </a:rPr>
              <a:t> </a:t>
            </a:r>
          </a:p>
          <a:p>
            <a:pPr marL="285750" indent="-285750">
              <a:buFont typeface="Arial" panose="020B0604020202020204" pitchFamily="34" charset="0"/>
              <a:buChar char="•"/>
              <a:defRPr/>
            </a:pPr>
            <a:r>
              <a:rPr lang="en-US" sz="1600" kern="0" dirty="0">
                <a:solidFill>
                  <a:prstClr val="black">
                    <a:lumMod val="65000"/>
                    <a:lumOff val="35000"/>
                  </a:prstClr>
                </a:solidFill>
                <a:cs typeface="Arial"/>
                <a:sym typeface="Arial"/>
              </a:rPr>
              <a:t>Requires an independent auditor (appointed by GBCI or the client)</a:t>
            </a:r>
          </a:p>
          <a:p>
            <a:pPr marL="285750" indent="-285750">
              <a:buFont typeface="Arial" panose="020B0604020202020204" pitchFamily="34" charset="0"/>
              <a:buChar char="•"/>
              <a:defRPr/>
            </a:pPr>
            <a:r>
              <a:rPr lang="en-US" sz="1600" kern="0" dirty="0">
                <a:solidFill>
                  <a:prstClr val="black">
                    <a:lumMod val="65000"/>
                    <a:lumOff val="35000"/>
                  </a:prstClr>
                </a:solidFill>
                <a:cs typeface="Arial"/>
                <a:sym typeface="Arial"/>
              </a:rPr>
              <a:t>Fee for </a:t>
            </a:r>
            <a:r>
              <a:rPr lang="en-US" sz="1600" kern="0" dirty="0">
                <a:solidFill>
                  <a:prstClr val="black">
                    <a:lumMod val="65000"/>
                    <a:lumOff val="35000"/>
                  </a:prstClr>
                </a:solidFill>
                <a:cs typeface="Arial"/>
                <a:sym typeface="Arial"/>
                <a:hlinkClick r:id="rId3"/>
              </a:rPr>
              <a:t>auditors</a:t>
            </a:r>
            <a:r>
              <a:rPr lang="en-US" sz="1600" kern="0" dirty="0">
                <a:solidFill>
                  <a:prstClr val="black">
                    <a:lumMod val="65000"/>
                    <a:lumOff val="35000"/>
                  </a:prstClr>
                </a:solidFill>
                <a:cs typeface="Arial"/>
                <a:sym typeface="Arial"/>
              </a:rPr>
              <a:t> independently negotiated</a:t>
            </a:r>
          </a:p>
        </p:txBody>
      </p:sp>
      <p:cxnSp>
        <p:nvCxnSpPr>
          <p:cNvPr id="10" name="Straight Connector 9">
            <a:extLst>
              <a:ext uri="{FF2B5EF4-FFF2-40B4-BE49-F238E27FC236}">
                <a16:creationId xmlns:a16="http://schemas.microsoft.com/office/drawing/2014/main" id="{1B07BF94-4E8B-4962-BD73-6098F12FD1C6}"/>
              </a:ext>
            </a:extLst>
          </p:cNvPr>
          <p:cNvCxnSpPr>
            <a:cxnSpLocks/>
          </p:cNvCxnSpPr>
          <p:nvPr/>
        </p:nvCxnSpPr>
        <p:spPr bwMode="auto">
          <a:xfrm>
            <a:off x="1172308" y="3955733"/>
            <a:ext cx="10084972" cy="0"/>
          </a:xfrm>
          <a:prstGeom prst="line">
            <a:avLst/>
          </a:prstGeom>
          <a:noFill/>
          <a:ln w="12700" cap="flat" cmpd="sng" algn="ctr">
            <a:solidFill>
              <a:srgbClr val="389FDF"/>
            </a:solidFill>
            <a:prstDash val="lgDash"/>
            <a:round/>
            <a:headEnd type="none" w="med" len="med"/>
            <a:tailEnd type="none" w="med" len="med"/>
          </a:ln>
          <a:effectLst/>
        </p:spPr>
      </p:cxnSp>
      <p:sp>
        <p:nvSpPr>
          <p:cNvPr id="11" name="TextBox 10">
            <a:extLst>
              <a:ext uri="{FF2B5EF4-FFF2-40B4-BE49-F238E27FC236}">
                <a16:creationId xmlns:a16="http://schemas.microsoft.com/office/drawing/2014/main" id="{7BC93BB5-D6BE-4664-880F-C715E297C224}"/>
              </a:ext>
            </a:extLst>
          </p:cNvPr>
          <p:cNvSpPr txBox="1"/>
          <p:nvPr/>
        </p:nvSpPr>
        <p:spPr>
          <a:xfrm>
            <a:off x="3339549" y="4149181"/>
            <a:ext cx="8496853" cy="1077218"/>
          </a:xfrm>
          <a:prstGeom prst="rect">
            <a:avLst/>
          </a:prstGeom>
          <a:noFill/>
        </p:spPr>
        <p:txBody>
          <a:bodyPr wrap="square" rtlCol="0">
            <a:spAutoFit/>
          </a:bodyPr>
          <a:lstStyle/>
          <a:p>
            <a:pPr>
              <a:defRPr/>
            </a:pPr>
            <a:r>
              <a:rPr lang="en-US" sz="1600" kern="0" dirty="0">
                <a:solidFill>
                  <a:prstClr val="black">
                    <a:lumMod val="65000"/>
                    <a:lumOff val="35000"/>
                  </a:prstClr>
                </a:solidFill>
                <a:cs typeface="Arial"/>
                <a:sym typeface="Arial"/>
              </a:rPr>
              <a:t>The consortium of thinkstep and SGS sets the global benchmark for quality and integrity.</a:t>
            </a:r>
          </a:p>
          <a:p>
            <a:pPr marL="285750" indent="-285750">
              <a:buFont typeface="Arial" panose="020B0604020202020204" pitchFamily="34" charset="0"/>
              <a:buChar char="•"/>
              <a:defRPr/>
            </a:pPr>
            <a:r>
              <a:rPr lang="en-US" sz="1600" kern="0" dirty="0">
                <a:solidFill>
                  <a:prstClr val="black">
                    <a:lumMod val="65000"/>
                    <a:lumOff val="35000"/>
                  </a:prstClr>
                </a:solidFill>
                <a:cs typeface="Arial"/>
                <a:sym typeface="Arial"/>
              </a:rPr>
              <a:t>Flat fee for projects with one typology that includes both audit and certification</a:t>
            </a:r>
          </a:p>
          <a:p>
            <a:pPr marL="285750" indent="-285750">
              <a:buFont typeface="Arial" panose="020B0604020202020204" pitchFamily="34" charset="0"/>
              <a:buChar char="•"/>
              <a:defRPr/>
            </a:pPr>
            <a:r>
              <a:rPr lang="en-US" sz="1600" kern="0" dirty="0">
                <a:solidFill>
                  <a:prstClr val="black">
                    <a:lumMod val="65000"/>
                    <a:lumOff val="35000"/>
                  </a:prstClr>
                </a:solidFill>
                <a:cs typeface="Arial"/>
                <a:sym typeface="Arial"/>
              </a:rPr>
              <a:t>Discounts available for hiring an EDGE Expert or portfolio certifications</a:t>
            </a:r>
          </a:p>
          <a:p>
            <a:pPr marL="285750" indent="-285750">
              <a:buFont typeface="Arial" panose="020B0604020202020204" pitchFamily="34" charset="0"/>
              <a:buChar char="•"/>
              <a:defRPr/>
            </a:pPr>
            <a:r>
              <a:rPr lang="en-US" sz="1600" kern="0" dirty="0">
                <a:solidFill>
                  <a:prstClr val="black">
                    <a:lumMod val="65000"/>
                    <a:lumOff val="35000"/>
                  </a:prstClr>
                </a:solidFill>
                <a:cs typeface="Arial"/>
                <a:sym typeface="Arial"/>
              </a:rPr>
              <a:t>Pricing includes travel and incidentals </a:t>
            </a:r>
          </a:p>
        </p:txBody>
      </p:sp>
      <p:pic>
        <p:nvPicPr>
          <p:cNvPr id="14" name="Picture 13">
            <a:extLst>
              <a:ext uri="{FF2B5EF4-FFF2-40B4-BE49-F238E27FC236}">
                <a16:creationId xmlns:a16="http://schemas.microsoft.com/office/drawing/2014/main" id="{D41E6D4C-6339-47EE-B044-53DA88860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986" y="1437111"/>
            <a:ext cx="939800" cy="1651000"/>
          </a:xfrm>
          <a:prstGeom prst="rect">
            <a:avLst/>
          </a:prstGeom>
        </p:spPr>
      </p:pic>
      <p:pic>
        <p:nvPicPr>
          <p:cNvPr id="16" name="Picture 15">
            <a:extLst>
              <a:ext uri="{FF2B5EF4-FFF2-40B4-BE49-F238E27FC236}">
                <a16:creationId xmlns:a16="http://schemas.microsoft.com/office/drawing/2014/main" id="{24C1983F-BB4C-444E-8A2B-3B63F65DC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 y="4195822"/>
            <a:ext cx="2761405" cy="1534114"/>
          </a:xfrm>
          <a:prstGeom prst="rect">
            <a:avLst/>
          </a:prstGeom>
        </p:spPr>
      </p:pic>
      <p:sp>
        <p:nvSpPr>
          <p:cNvPr id="12" name="TextBox 11">
            <a:extLst>
              <a:ext uri="{FF2B5EF4-FFF2-40B4-BE49-F238E27FC236}">
                <a16:creationId xmlns:a16="http://schemas.microsoft.com/office/drawing/2014/main" id="{6863AE81-96EC-4C9C-ACB1-7E54BA868495}"/>
              </a:ext>
            </a:extLst>
          </p:cNvPr>
          <p:cNvSpPr txBox="1"/>
          <p:nvPr/>
        </p:nvSpPr>
        <p:spPr>
          <a:xfrm>
            <a:off x="0" y="6533147"/>
            <a:ext cx="4403558" cy="307777"/>
          </a:xfrm>
          <a:prstGeom prst="rect">
            <a:avLst/>
          </a:prstGeom>
          <a:noFill/>
        </p:spPr>
        <p:txBody>
          <a:bodyPr wrap="square" rtlCol="0">
            <a:spAutoFit/>
          </a:bodyPr>
          <a:lstStyle/>
          <a:p>
            <a:r>
              <a:rPr lang="en-US" sz="1400" dirty="0">
                <a:solidFill>
                  <a:schemeClr val="bg1">
                    <a:lumMod val="50000"/>
                  </a:schemeClr>
                </a:solidFill>
              </a:rPr>
              <a:t>Further resource: </a:t>
            </a:r>
            <a:r>
              <a:rPr lang="en-US" sz="1400" dirty="0">
                <a:solidFill>
                  <a:schemeClr val="bg1">
                    <a:lumMod val="50000"/>
                  </a:schemeClr>
                </a:solidFill>
                <a:hlinkClick r:id="rId6"/>
              </a:rPr>
              <a:t>EDGE Certify Country Pages</a:t>
            </a:r>
            <a:endParaRPr lang="en-US" sz="1400" dirty="0">
              <a:solidFill>
                <a:schemeClr val="bg1">
                  <a:lumMod val="50000"/>
                </a:schemeClr>
              </a:solidFill>
            </a:endParaRPr>
          </a:p>
        </p:txBody>
      </p:sp>
    </p:spTree>
    <p:extLst>
      <p:ext uri="{BB962C8B-B14F-4D97-AF65-F5344CB8AC3E}">
        <p14:creationId xmlns:p14="http://schemas.microsoft.com/office/powerpoint/2010/main" val="251428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81B543-7451-42EE-851D-192F36E9C6FC}"/>
              </a:ext>
            </a:extLst>
          </p:cNvPr>
          <p:cNvSpPr txBox="1"/>
          <p:nvPr/>
        </p:nvSpPr>
        <p:spPr>
          <a:xfrm>
            <a:off x="8706767" y="4713701"/>
            <a:ext cx="1463040" cy="1077218"/>
          </a:xfrm>
          <a:prstGeom prst="rect">
            <a:avLst/>
          </a:prstGeom>
          <a:noFill/>
        </p:spPr>
        <p:txBody>
          <a:bodyPr wrap="square" lIns="0" rIns="0" rtlCol="0">
            <a:spAutoFit/>
          </a:bodyPr>
          <a:lstStyle/>
          <a:p>
            <a:pPr marL="119063"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Conciliation and arbitration of investment disputes.</a:t>
            </a:r>
          </a:p>
        </p:txBody>
      </p:sp>
      <p:sp>
        <p:nvSpPr>
          <p:cNvPr id="3" name="TextBox 2">
            <a:extLst>
              <a:ext uri="{FF2B5EF4-FFF2-40B4-BE49-F238E27FC236}">
                <a16:creationId xmlns:a16="http://schemas.microsoft.com/office/drawing/2014/main" id="{20ED09C1-916B-455E-9BB0-F99C43E43702}"/>
              </a:ext>
            </a:extLst>
          </p:cNvPr>
          <p:cNvSpPr txBox="1"/>
          <p:nvPr/>
        </p:nvSpPr>
        <p:spPr>
          <a:xfrm>
            <a:off x="7071057" y="4703894"/>
            <a:ext cx="1680165" cy="1077218"/>
          </a:xfrm>
          <a:prstGeom prst="rect">
            <a:avLst/>
          </a:prstGeom>
          <a:noFill/>
        </p:spPr>
        <p:txBody>
          <a:bodyPr wrap="square" lIns="0" rIns="0" rtlCol="0">
            <a:spAutoFit/>
          </a:bodyPr>
          <a:lstStyle/>
          <a:p>
            <a:pPr marL="119063"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Guarantees of foreign direct investment’s non-commercial risks. </a:t>
            </a:r>
          </a:p>
        </p:txBody>
      </p:sp>
      <p:sp>
        <p:nvSpPr>
          <p:cNvPr id="4" name="TextBox 3">
            <a:extLst>
              <a:ext uri="{FF2B5EF4-FFF2-40B4-BE49-F238E27FC236}">
                <a16:creationId xmlns:a16="http://schemas.microsoft.com/office/drawing/2014/main" id="{602D54EA-B224-440E-9CAE-DBED631B170A}"/>
              </a:ext>
            </a:extLst>
          </p:cNvPr>
          <p:cNvSpPr txBox="1"/>
          <p:nvPr/>
        </p:nvSpPr>
        <p:spPr>
          <a:xfrm>
            <a:off x="3324865" y="4681003"/>
            <a:ext cx="1671839" cy="1323439"/>
          </a:xfrm>
          <a:prstGeom prst="rect">
            <a:avLst/>
          </a:prstGeom>
          <a:noFill/>
        </p:spPr>
        <p:txBody>
          <a:bodyPr wrap="square" lIns="0" rIns="0" rtlCol="0">
            <a:spAutoFit/>
          </a:bodyPr>
          <a:lstStyle/>
          <a:p>
            <a:pPr marL="60325"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Interest-free loans and grants to governments </a:t>
            </a:r>
          </a:p>
          <a:p>
            <a:pPr marL="60325"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of poorest</a:t>
            </a:r>
          </a:p>
          <a:p>
            <a:pPr marL="60325"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countries.</a:t>
            </a:r>
          </a:p>
        </p:txBody>
      </p:sp>
      <p:sp>
        <p:nvSpPr>
          <p:cNvPr id="5" name="TextBox 4">
            <a:extLst>
              <a:ext uri="{FF2B5EF4-FFF2-40B4-BE49-F238E27FC236}">
                <a16:creationId xmlns:a16="http://schemas.microsoft.com/office/drawing/2014/main" id="{2958679C-A30C-4518-A5E8-82111B628FD3}"/>
              </a:ext>
            </a:extLst>
          </p:cNvPr>
          <p:cNvSpPr txBox="1"/>
          <p:nvPr/>
        </p:nvSpPr>
        <p:spPr>
          <a:xfrm>
            <a:off x="1547658" y="4686322"/>
            <a:ext cx="1876423" cy="1323439"/>
          </a:xfrm>
          <a:prstGeom prst="rect">
            <a:avLst/>
          </a:prstGeom>
          <a:noFill/>
        </p:spPr>
        <p:txBody>
          <a:bodyPr wrap="square" lIns="0" rIns="0" rtlCol="0">
            <a:spAutoFit/>
          </a:bodyPr>
          <a:lstStyle/>
          <a:p>
            <a:pPr marL="60325"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Loans to </a:t>
            </a:r>
            <a:b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b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middle-income </a:t>
            </a:r>
            <a:b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b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and credit-worthy, </a:t>
            </a:r>
            <a:b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b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low-income country governments.</a:t>
            </a:r>
          </a:p>
        </p:txBody>
      </p:sp>
      <p:sp>
        <p:nvSpPr>
          <p:cNvPr id="6" name="TextBox 5">
            <a:extLst>
              <a:ext uri="{FF2B5EF4-FFF2-40B4-BE49-F238E27FC236}">
                <a16:creationId xmlns:a16="http://schemas.microsoft.com/office/drawing/2014/main" id="{91AA9781-DAE7-4FDA-B63D-FD5CE87DC40F}"/>
              </a:ext>
            </a:extLst>
          </p:cNvPr>
          <p:cNvSpPr txBox="1"/>
          <p:nvPr/>
        </p:nvSpPr>
        <p:spPr>
          <a:xfrm>
            <a:off x="5137929" y="4780271"/>
            <a:ext cx="1741491" cy="738664"/>
          </a:xfrm>
          <a:prstGeom prst="rect">
            <a:avLst/>
          </a:prstGeom>
          <a:noFill/>
          <a:ln w="28575">
            <a:noFill/>
            <a:prstDash val="dash"/>
          </a:ln>
        </p:spPr>
        <p:txBody>
          <a:bodyPr wrap="square" lIns="0" tIns="0" rIns="0" bIns="0" rtlCol="0">
            <a:spAutoFit/>
          </a:bodyPr>
          <a:lstStyle/>
          <a:p>
            <a:pPr marL="119063"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prstDash val="solid"/>
                </a:ln>
                <a:solidFill>
                  <a:schemeClr val="bg1">
                    <a:lumMod val="50000"/>
                  </a:schemeClr>
                </a:solidFill>
                <a:effectLst/>
                <a:uLnTx/>
                <a:uFillTx/>
                <a:ea typeface="+mn-ea"/>
                <a:cs typeface="Times New Roman" pitchFamily="18" charset="0"/>
              </a:rPr>
              <a:t>Solutions in </a:t>
            </a:r>
          </a:p>
          <a:p>
            <a:pPr marL="119063"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prstDash val="solid"/>
                </a:ln>
                <a:solidFill>
                  <a:schemeClr val="bg1">
                    <a:lumMod val="50000"/>
                  </a:schemeClr>
                </a:solidFill>
                <a:effectLst/>
                <a:uLnTx/>
                <a:uFillTx/>
                <a:ea typeface="+mn-ea"/>
                <a:cs typeface="Times New Roman" pitchFamily="18" charset="0"/>
              </a:rPr>
              <a:t>private sector development.</a:t>
            </a:r>
          </a:p>
        </p:txBody>
      </p:sp>
      <p:sp>
        <p:nvSpPr>
          <p:cNvPr id="7" name="TextBox 6">
            <a:extLst>
              <a:ext uri="{FF2B5EF4-FFF2-40B4-BE49-F238E27FC236}">
                <a16:creationId xmlns:a16="http://schemas.microsoft.com/office/drawing/2014/main" id="{EC9FF3A2-E733-47B3-941E-9DDDA281CEB1}"/>
              </a:ext>
            </a:extLst>
          </p:cNvPr>
          <p:cNvSpPr txBox="1"/>
          <p:nvPr/>
        </p:nvSpPr>
        <p:spPr>
          <a:xfrm>
            <a:off x="1667684" y="2321284"/>
            <a:ext cx="1657182" cy="2183091"/>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IBRD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International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Bank for Reconstruction and Development</a:t>
            </a:r>
          </a:p>
        </p:txBody>
      </p:sp>
      <p:sp>
        <p:nvSpPr>
          <p:cNvPr id="8" name="TextBox 7">
            <a:extLst>
              <a:ext uri="{FF2B5EF4-FFF2-40B4-BE49-F238E27FC236}">
                <a16:creationId xmlns:a16="http://schemas.microsoft.com/office/drawing/2014/main" id="{C252E1CC-E9C4-49BC-9690-E579F3F89567}"/>
              </a:ext>
            </a:extLst>
          </p:cNvPr>
          <p:cNvSpPr txBox="1"/>
          <p:nvPr/>
        </p:nvSpPr>
        <p:spPr>
          <a:xfrm>
            <a:off x="3444693" y="2344078"/>
            <a:ext cx="1596984" cy="2183093"/>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ea typeface="+mn-ea"/>
                <a:cs typeface="Times New Roman" pitchFamily="18" charset="0"/>
              </a:rPr>
              <a:t>IDA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prstClr val="white"/>
                </a:solidFill>
                <a:effectLst/>
                <a:uLnTx/>
                <a:uFillTx/>
                <a:ea typeface="+mn-ea"/>
                <a:cs typeface="Times New Roman" pitchFamily="18" charset="0"/>
              </a:rPr>
              <a:t>International Development Association</a:t>
            </a:r>
          </a:p>
        </p:txBody>
      </p:sp>
      <p:sp>
        <p:nvSpPr>
          <p:cNvPr id="9" name="TextBox 8">
            <a:extLst>
              <a:ext uri="{FF2B5EF4-FFF2-40B4-BE49-F238E27FC236}">
                <a16:creationId xmlns:a16="http://schemas.microsoft.com/office/drawing/2014/main" id="{80FFCABA-C9A7-4CA1-AD57-236CAD7B56AC}"/>
              </a:ext>
            </a:extLst>
          </p:cNvPr>
          <p:cNvSpPr txBox="1"/>
          <p:nvPr/>
        </p:nvSpPr>
        <p:spPr>
          <a:xfrm>
            <a:off x="5135378" y="2304751"/>
            <a:ext cx="1736534" cy="2186407"/>
          </a:xfrm>
          <a:prstGeom prst="roundRect">
            <a:avLst/>
          </a:prstGeom>
          <a:solidFill>
            <a:schemeClr val="tx1"/>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IFC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prstClr val="white"/>
                </a:solidFill>
                <a:effectLst/>
                <a:uLnTx/>
                <a:uFillTx/>
                <a:ea typeface="+mn-ea"/>
                <a:cs typeface="Times New Roman" pitchFamily="18" charset="0"/>
              </a:rPr>
              <a:t>International Finance Corporation</a:t>
            </a:r>
          </a:p>
        </p:txBody>
      </p:sp>
      <p:sp>
        <p:nvSpPr>
          <p:cNvPr id="10" name="TextBox 9">
            <a:extLst>
              <a:ext uri="{FF2B5EF4-FFF2-40B4-BE49-F238E27FC236}">
                <a16:creationId xmlns:a16="http://schemas.microsoft.com/office/drawing/2014/main" id="{70C98322-8237-40B3-B335-E92CDF1E0186}"/>
              </a:ext>
            </a:extLst>
          </p:cNvPr>
          <p:cNvSpPr txBox="1"/>
          <p:nvPr/>
        </p:nvSpPr>
        <p:spPr>
          <a:xfrm>
            <a:off x="6965613" y="2321284"/>
            <a:ext cx="1621326" cy="2169874"/>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MIGA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Multilateral Investment Guarantee Agency</a:t>
            </a:r>
          </a:p>
        </p:txBody>
      </p:sp>
      <p:sp>
        <p:nvSpPr>
          <p:cNvPr id="11" name="TextBox 10">
            <a:extLst>
              <a:ext uri="{FF2B5EF4-FFF2-40B4-BE49-F238E27FC236}">
                <a16:creationId xmlns:a16="http://schemas.microsoft.com/office/drawing/2014/main" id="{B82D7941-72EF-43A9-9F14-CB5DB1148806}"/>
              </a:ext>
            </a:extLst>
          </p:cNvPr>
          <p:cNvSpPr txBox="1"/>
          <p:nvPr/>
        </p:nvSpPr>
        <p:spPr>
          <a:xfrm>
            <a:off x="8706767" y="2321284"/>
            <a:ext cx="1633863" cy="2198768"/>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ICSID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International Centre for Settlement of Investment Disputes</a:t>
            </a:r>
          </a:p>
        </p:txBody>
      </p:sp>
      <p:pic>
        <p:nvPicPr>
          <p:cNvPr id="12" name="Picture 2" descr="C:\Users\wb469958\Documents\WGB_Logo-English\Horizontal\WBG_Horizontal_Color\jpeg\WBG_Horizontal-RGB-high.jpg">
            <a:extLst>
              <a:ext uri="{FF2B5EF4-FFF2-40B4-BE49-F238E27FC236}">
                <a16:creationId xmlns:a16="http://schemas.microsoft.com/office/drawing/2014/main" id="{2C9534B4-26E4-45A9-9B25-7F01B0A5BC7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9900" y="1290907"/>
            <a:ext cx="3067050" cy="60216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21">
            <a:extLst>
              <a:ext uri="{FF2B5EF4-FFF2-40B4-BE49-F238E27FC236}">
                <a16:creationId xmlns:a16="http://schemas.microsoft.com/office/drawing/2014/main" id="{D734104D-403E-46CD-BF10-4D5097CA4422}"/>
              </a:ext>
            </a:extLst>
          </p:cNvPr>
          <p:cNvSpPr/>
          <p:nvPr/>
        </p:nvSpPr>
        <p:spPr bwMode="auto">
          <a:xfrm>
            <a:off x="1442720" y="2080857"/>
            <a:ext cx="9093200" cy="4030980"/>
          </a:xfrm>
          <a:prstGeom prst="roundRect">
            <a:avLst>
              <a:gd name="adj" fmla="val 4804"/>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solidFill>
                  <a:srgbClr val="139AF0"/>
                </a:solidFill>
              </a:ln>
              <a:solidFill>
                <a:srgbClr val="021F43"/>
              </a:solidFill>
              <a:effectLst/>
              <a:uLnTx/>
              <a:uFillTx/>
              <a:latin typeface="Arial"/>
              <a:ea typeface="+mn-ea"/>
              <a:cs typeface="Times New Roman" pitchFamily="18" charset="0"/>
            </a:endParaRPr>
          </a:p>
        </p:txBody>
      </p:sp>
      <p:sp>
        <p:nvSpPr>
          <p:cNvPr id="14" name="Right Triangle 13">
            <a:extLst>
              <a:ext uri="{FF2B5EF4-FFF2-40B4-BE49-F238E27FC236}">
                <a16:creationId xmlns:a16="http://schemas.microsoft.com/office/drawing/2014/main" id="{D7D4FEA8-6DFC-4B8B-B926-DC4EB5B3E3A1}"/>
              </a:ext>
            </a:extLst>
          </p:cNvPr>
          <p:cNvSpPr/>
          <p:nvPr/>
        </p:nvSpPr>
        <p:spPr bwMode="auto">
          <a:xfrm>
            <a:off x="7414570" y="4724161"/>
            <a:ext cx="2023669" cy="1077218"/>
          </a:xfrm>
          <a:prstGeom prst="r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srgbClr val="021F43"/>
              </a:solidFill>
              <a:effectLst/>
              <a:uLnTx/>
              <a:uFillTx/>
              <a:latin typeface="Trebuchet MS" pitchFamily="34" charset="0"/>
              <a:ea typeface="+mn-ea"/>
              <a:cs typeface="Times New Roman" pitchFamily="18" charset="0"/>
            </a:endParaRPr>
          </a:p>
        </p:txBody>
      </p:sp>
      <p:sp>
        <p:nvSpPr>
          <p:cNvPr id="15" name="Half Frame 14">
            <a:extLst>
              <a:ext uri="{FF2B5EF4-FFF2-40B4-BE49-F238E27FC236}">
                <a16:creationId xmlns:a16="http://schemas.microsoft.com/office/drawing/2014/main" id="{565599D0-F98E-4D59-9882-4AEAD3A40438}"/>
              </a:ext>
            </a:extLst>
          </p:cNvPr>
          <p:cNvSpPr/>
          <p:nvPr/>
        </p:nvSpPr>
        <p:spPr bwMode="auto">
          <a:xfrm rot="18900000">
            <a:off x="5029540" y="4738457"/>
            <a:ext cx="777687" cy="829391"/>
          </a:xfrm>
          <a:prstGeom prst="halfFrame">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auto" latinLnBrk="0" hangingPunct="1">
              <a:lnSpc>
                <a:spcPct val="100000"/>
              </a:lnSpc>
              <a:spcBef>
                <a:spcPct val="50000"/>
              </a:spcBef>
              <a:spcAft>
                <a:spcPts val="0"/>
              </a:spcAft>
              <a:buClrTx/>
              <a:buSzTx/>
              <a:buFontTx/>
              <a:buNone/>
              <a:tabLst/>
              <a:defRPr/>
            </a:pPr>
            <a:endParaRPr kumimoji="0" lang="en-US" sz="1300" b="0" i="0" u="none" strike="noStrike" kern="1200" cap="none" spc="0" normalizeH="0" baseline="0" noProof="0">
              <a:ln>
                <a:noFill/>
              </a:ln>
              <a:solidFill>
                <a:srgbClr val="021F43"/>
              </a:solidFill>
              <a:effectLst/>
              <a:uLnTx/>
              <a:uFillTx/>
              <a:latin typeface="Trebuchet MS" pitchFamily="34" charset="0"/>
              <a:ea typeface="+mn-ea"/>
              <a:cs typeface="Times New Roman" pitchFamily="18" charset="0"/>
            </a:endParaRPr>
          </a:p>
        </p:txBody>
      </p:sp>
      <p:sp>
        <p:nvSpPr>
          <p:cNvPr id="16" name="Half Frame 15">
            <a:extLst>
              <a:ext uri="{FF2B5EF4-FFF2-40B4-BE49-F238E27FC236}">
                <a16:creationId xmlns:a16="http://schemas.microsoft.com/office/drawing/2014/main" id="{22C8831B-73CC-451D-9873-8944F914246F}"/>
              </a:ext>
            </a:extLst>
          </p:cNvPr>
          <p:cNvSpPr/>
          <p:nvPr/>
        </p:nvSpPr>
        <p:spPr bwMode="auto">
          <a:xfrm rot="8100000">
            <a:off x="6324077" y="4715781"/>
            <a:ext cx="753369" cy="821847"/>
          </a:xfrm>
          <a:prstGeom prst="halfFrame">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auto" latinLnBrk="0" hangingPunct="1">
              <a:lnSpc>
                <a:spcPct val="100000"/>
              </a:lnSpc>
              <a:spcBef>
                <a:spcPct val="50000"/>
              </a:spcBef>
              <a:spcAft>
                <a:spcPts val="0"/>
              </a:spcAft>
              <a:buClrTx/>
              <a:buSzTx/>
              <a:buFontTx/>
              <a:buNone/>
              <a:tabLst/>
              <a:defRPr/>
            </a:pPr>
            <a:endParaRPr kumimoji="0" lang="en-US" sz="1300" b="0" i="0" u="none" strike="noStrike" kern="1200" cap="none" spc="0" normalizeH="0" baseline="0" noProof="0">
              <a:ln>
                <a:noFill/>
              </a:ln>
              <a:solidFill>
                <a:srgbClr val="021F43"/>
              </a:solidFill>
              <a:effectLst/>
              <a:uLnTx/>
              <a:uFillTx/>
              <a:latin typeface="Trebuchet MS" pitchFamily="34" charset="0"/>
              <a:ea typeface="+mn-ea"/>
              <a:cs typeface="Times New Roman" pitchFamily="18" charset="0"/>
            </a:endParaRPr>
          </a:p>
        </p:txBody>
      </p:sp>
      <p:sp>
        <p:nvSpPr>
          <p:cNvPr id="17" name="Content Placeholder 2">
            <a:extLst>
              <a:ext uri="{FF2B5EF4-FFF2-40B4-BE49-F238E27FC236}">
                <a16:creationId xmlns:a16="http://schemas.microsoft.com/office/drawing/2014/main" id="{1A6F2FD1-1EE5-48E2-BA17-CF7C71E16C14}"/>
              </a:ext>
            </a:extLst>
          </p:cNvPr>
          <p:cNvSpPr txBox="1">
            <a:spLocks/>
          </p:cNvSpPr>
          <p:nvPr/>
        </p:nvSpPr>
        <p:spPr>
          <a:xfrm>
            <a:off x="1705543" y="208534"/>
            <a:ext cx="8534400" cy="1021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Font typeface="Arial" panose="020B0604020202020204" pitchFamily="34" charset="0"/>
              <a:buNone/>
            </a:pPr>
            <a:r>
              <a:rPr lang="en-US" cap="all" dirty="0">
                <a:solidFill>
                  <a:schemeClr val="bg1">
                    <a:lumMod val="50000"/>
                  </a:schemeClr>
                </a:solidFill>
              </a:rPr>
              <a:t>IFC IS A MEMBER OF THE </a:t>
            </a:r>
            <a:r>
              <a:rPr lang="en-US" b="1" cap="all" dirty="0">
                <a:solidFill>
                  <a:schemeClr val="bg1">
                    <a:lumMod val="50000"/>
                  </a:schemeClr>
                </a:solidFill>
              </a:rPr>
              <a:t>WORLD BANK GROUP</a:t>
            </a:r>
          </a:p>
          <a:p>
            <a:pPr marL="0" indent="0" algn="ctr" fontAlgn="base">
              <a:spcBef>
                <a:spcPts val="0"/>
              </a:spcBef>
              <a:buFont typeface="Arial" panose="020B0604020202020204" pitchFamily="34" charset="0"/>
              <a:buNone/>
            </a:pPr>
            <a:r>
              <a:rPr lang="en-US" dirty="0">
                <a:solidFill>
                  <a:schemeClr val="bg1">
                    <a:lumMod val="50000"/>
                  </a:schemeClr>
                </a:solidFill>
              </a:rPr>
              <a:t>________</a:t>
            </a:r>
          </a:p>
          <a:p>
            <a:pPr marL="0" indent="0">
              <a:buFont typeface="Arial" panose="020B0604020202020204" pitchFamily="34" charset="0"/>
              <a:buNone/>
            </a:pPr>
            <a:endParaRPr lang="en-US" dirty="0"/>
          </a:p>
        </p:txBody>
      </p:sp>
      <p:pic>
        <p:nvPicPr>
          <p:cNvPr id="20" name="Picture 19">
            <a:extLst>
              <a:ext uri="{FF2B5EF4-FFF2-40B4-BE49-F238E27FC236}">
                <a16:creationId xmlns:a16="http://schemas.microsoft.com/office/drawing/2014/main" id="{9AA34304-0A90-4B38-BD4F-E47D1273F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2331311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15BEA0-1379-450C-AFB7-DE595BBA432C}"/>
              </a:ext>
            </a:extLst>
          </p:cNvPr>
          <p:cNvPicPr>
            <a:picLocks noChangeAspect="1"/>
          </p:cNvPicPr>
          <p:nvPr/>
        </p:nvPicPr>
        <p:blipFill rotWithShape="1">
          <a:blip r:embed="rId3">
            <a:extLst>
              <a:ext uri="{28A0092B-C50C-407E-A947-70E740481C1C}">
                <a14:useLocalDpi xmlns:a14="http://schemas.microsoft.com/office/drawing/2010/main" val="0"/>
              </a:ext>
            </a:extLst>
          </a:blip>
          <a:srcRect t="14682" b="5168"/>
          <a:stretch/>
        </p:blipFill>
        <p:spPr>
          <a:xfrm>
            <a:off x="1805" y="1366458"/>
            <a:ext cx="12188389" cy="5496676"/>
          </a:xfrm>
          <a:prstGeom prst="rect">
            <a:avLst/>
          </a:prstGeom>
        </p:spPr>
      </p:pic>
      <p:sp>
        <p:nvSpPr>
          <p:cNvPr id="7" name="Content Placeholder 2">
            <a:extLst>
              <a:ext uri="{FF2B5EF4-FFF2-40B4-BE49-F238E27FC236}">
                <a16:creationId xmlns:a16="http://schemas.microsoft.com/office/drawing/2014/main" id="{DEB401BA-83EE-4529-9280-6C4627430CAE}"/>
              </a:ext>
            </a:extLst>
          </p:cNvPr>
          <p:cNvSpPr txBox="1">
            <a:spLocks/>
          </p:cNvSpPr>
          <p:nvPr/>
        </p:nvSpPr>
        <p:spPr>
          <a:xfrm>
            <a:off x="913" y="-29028"/>
            <a:ext cx="12191087" cy="1407885"/>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80000"/>
              </a:lnSpc>
              <a:buFont typeface="Arial" panose="020B0604020202020204" pitchFamily="34" charset="0"/>
              <a:buNone/>
            </a:pPr>
            <a:endParaRPr lang="en-US" sz="2300" b="1" cap="all" dirty="0">
              <a:solidFill>
                <a:schemeClr val="bg1">
                  <a:lumMod val="50000"/>
                </a:schemeClr>
              </a:solidFill>
            </a:endParaRPr>
          </a:p>
          <a:p>
            <a:pPr marL="0" indent="0" algn="ctr" fontAlgn="base">
              <a:lnSpc>
                <a:spcPct val="80000"/>
              </a:lnSpc>
              <a:buNone/>
            </a:pPr>
            <a:r>
              <a:rPr lang="en-US" sz="3000" cap="all" dirty="0">
                <a:solidFill>
                  <a:schemeClr val="bg1">
                    <a:lumMod val="50000"/>
                  </a:schemeClr>
                </a:solidFill>
              </a:rPr>
              <a:t>CASE STUDY: </a:t>
            </a:r>
            <a:r>
              <a:rPr lang="en-US" sz="3000" b="1" cap="all" dirty="0">
                <a:solidFill>
                  <a:schemeClr val="bg1">
                    <a:lumMod val="50000"/>
                  </a:schemeClr>
                </a:solidFill>
              </a:rPr>
              <a:t>FICADE’s REVOLUCIÓN 757, </a:t>
            </a:r>
            <a:r>
              <a:rPr lang="en-US" sz="3000" cap="all" dirty="0">
                <a:solidFill>
                  <a:schemeClr val="bg1">
                    <a:lumMod val="50000"/>
                  </a:schemeClr>
                </a:solidFill>
              </a:rPr>
              <a:t>LOCATED HERE IN MEXICO CITY, WILL OFFER 168 HOMES FOR ENVIRONMENTALLY-CONSCIOUS RESIDENTS</a:t>
            </a:r>
          </a:p>
        </p:txBody>
      </p:sp>
      <p:sp>
        <p:nvSpPr>
          <p:cNvPr id="5" name="Rectangle 4">
            <a:extLst>
              <a:ext uri="{FF2B5EF4-FFF2-40B4-BE49-F238E27FC236}">
                <a16:creationId xmlns:a16="http://schemas.microsoft.com/office/drawing/2014/main" id="{0EC21746-6470-464E-9233-AFD107B63FBC}"/>
              </a:ext>
            </a:extLst>
          </p:cNvPr>
          <p:cNvSpPr/>
          <p:nvPr/>
        </p:nvSpPr>
        <p:spPr>
          <a:xfrm>
            <a:off x="153987" y="1515777"/>
            <a:ext cx="2889504" cy="5210436"/>
          </a:xfrm>
          <a:prstGeom prst="rect">
            <a:avLst/>
          </a:prstGeom>
          <a:solidFill>
            <a:schemeClr val="bg1">
              <a:alpha val="83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lumMod val="50000"/>
                  </a:schemeClr>
                </a:solidFill>
                <a:cs typeface="Arial" panose="020B0604020202020204" pitchFamily="34" charset="0"/>
              </a:rPr>
              <a:t>ACTUALS:</a:t>
            </a:r>
          </a:p>
          <a:p>
            <a:endParaRPr lang="en-US" sz="2000" dirty="0">
              <a:solidFill>
                <a:schemeClr val="bg1">
                  <a:lumMod val="50000"/>
                </a:schemeClr>
              </a:solidFill>
              <a:cs typeface="Arial" panose="020B0604020202020204" pitchFamily="34" charset="0"/>
            </a:endParaRP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FICADE plans to certify all of its future properties with EDGE.</a:t>
            </a: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Resource-efficient features include external shading, high-efficiency boilers for hot water, and low-flow showerheads.</a:t>
            </a: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The apartments are made of honeycomb clay blocks.</a:t>
            </a:r>
          </a:p>
        </p:txBody>
      </p:sp>
    </p:spTree>
    <p:extLst>
      <p:ext uri="{BB962C8B-B14F-4D97-AF65-F5344CB8AC3E}">
        <p14:creationId xmlns:p14="http://schemas.microsoft.com/office/powerpoint/2010/main" val="1977267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C5DFE1F-33DA-4DD6-8249-DDD5B9F91361}"/>
              </a:ext>
            </a:extLst>
          </p:cNvPr>
          <p:cNvSpPr txBox="1">
            <a:spLocks/>
          </p:cNvSpPr>
          <p:nvPr/>
        </p:nvSpPr>
        <p:spPr>
          <a:xfrm>
            <a:off x="0" y="-211470"/>
            <a:ext cx="12242874" cy="1343583"/>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endParaRPr lang="en-US" sz="1900" b="1" cap="all" dirty="0">
              <a:solidFill>
                <a:schemeClr val="bg1">
                  <a:lumMod val="50000"/>
                </a:schemeClr>
              </a:solidFill>
            </a:endParaRPr>
          </a:p>
          <a:p>
            <a:pPr marL="0" indent="0" algn="ctr" fontAlgn="base">
              <a:buFont typeface="Arial" panose="020B0604020202020204" pitchFamily="34" charset="0"/>
              <a:buNone/>
            </a:pPr>
            <a:r>
              <a:rPr lang="en-US" sz="3000" cap="all" dirty="0">
                <a:solidFill>
                  <a:schemeClr val="bg1">
                    <a:lumMod val="50000"/>
                  </a:schemeClr>
                </a:solidFill>
              </a:rPr>
              <a:t>CASE STUDY: </a:t>
            </a:r>
            <a:r>
              <a:rPr lang="en-US" sz="3000" b="1" cap="all" dirty="0">
                <a:solidFill>
                  <a:schemeClr val="bg1">
                    <a:lumMod val="50000"/>
                  </a:schemeClr>
                </a:solidFill>
              </a:rPr>
              <a:t>VINTE</a:t>
            </a:r>
            <a:r>
              <a:rPr lang="en-US" sz="3000" cap="all" dirty="0">
                <a:solidFill>
                  <a:schemeClr val="bg1">
                    <a:lumMod val="50000"/>
                  </a:schemeClr>
                </a:solidFill>
              </a:rPr>
              <a:t> HAS COMMITTED TO CERTIFYING NEARLY 4,000 HOMES WITH EDGE, STARTING WITH </a:t>
            </a:r>
            <a:r>
              <a:rPr lang="en-US" sz="3000" b="1" cap="all" dirty="0">
                <a:solidFill>
                  <a:schemeClr val="bg1">
                    <a:lumMod val="50000"/>
                  </a:schemeClr>
                </a:solidFill>
              </a:rPr>
              <a:t>REAL GRANADA</a:t>
            </a:r>
          </a:p>
        </p:txBody>
      </p:sp>
      <p:pic>
        <p:nvPicPr>
          <p:cNvPr id="4" name="Picture 3">
            <a:extLst>
              <a:ext uri="{FF2B5EF4-FFF2-40B4-BE49-F238E27FC236}">
                <a16:creationId xmlns:a16="http://schemas.microsoft.com/office/drawing/2014/main" id="{1C36C46A-63DB-4D16-9FB7-34ED0993C630}"/>
              </a:ext>
            </a:extLst>
          </p:cNvPr>
          <p:cNvPicPr>
            <a:picLocks noChangeAspect="1"/>
          </p:cNvPicPr>
          <p:nvPr/>
        </p:nvPicPr>
        <p:blipFill rotWithShape="1">
          <a:blip r:embed="rId3">
            <a:extLst>
              <a:ext uri="{28A0092B-C50C-407E-A947-70E740481C1C}">
                <a14:useLocalDpi xmlns:a14="http://schemas.microsoft.com/office/drawing/2010/main" val="0"/>
              </a:ext>
            </a:extLst>
          </a:blip>
          <a:srcRect t="15804" b="22766"/>
          <a:stretch/>
        </p:blipFill>
        <p:spPr>
          <a:xfrm>
            <a:off x="-2" y="1212115"/>
            <a:ext cx="12242873" cy="5640745"/>
          </a:xfrm>
          <a:prstGeom prst="rect">
            <a:avLst/>
          </a:prstGeom>
        </p:spPr>
      </p:pic>
      <p:sp>
        <p:nvSpPr>
          <p:cNvPr id="5" name="Rectangle 4">
            <a:extLst>
              <a:ext uri="{FF2B5EF4-FFF2-40B4-BE49-F238E27FC236}">
                <a16:creationId xmlns:a16="http://schemas.microsoft.com/office/drawing/2014/main" id="{5E84F644-24BA-4C85-A194-91A54AF38781}"/>
              </a:ext>
            </a:extLst>
          </p:cNvPr>
          <p:cNvSpPr/>
          <p:nvPr/>
        </p:nvSpPr>
        <p:spPr>
          <a:xfrm>
            <a:off x="9164424" y="1392028"/>
            <a:ext cx="2889504" cy="5280917"/>
          </a:xfrm>
          <a:prstGeom prst="rect">
            <a:avLst/>
          </a:prstGeom>
          <a:solidFill>
            <a:schemeClr val="bg1">
              <a:alpha val="83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lumMod val="50000"/>
                  </a:schemeClr>
                </a:solidFill>
                <a:cs typeface="Arial" panose="020B0604020202020204" pitchFamily="34" charset="0"/>
              </a:rPr>
              <a:t>ACTUALS:</a:t>
            </a:r>
          </a:p>
          <a:p>
            <a:endParaRPr lang="en-US" sz="2000" dirty="0">
              <a:solidFill>
                <a:schemeClr val="bg1">
                  <a:lumMod val="50000"/>
                </a:schemeClr>
              </a:solidFill>
              <a:cs typeface="Arial" panose="020B0604020202020204" pitchFamily="34" charset="0"/>
            </a:endParaRP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Green features include a reduced window to wall ratio, solar technologies, and rainwater harvesting systems.</a:t>
            </a: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The homes are made of medium-weight hollow concrete blocks.</a:t>
            </a: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Vinte’s goal is to improve their product and create great communities.</a:t>
            </a:r>
          </a:p>
        </p:txBody>
      </p:sp>
    </p:spTree>
    <p:extLst>
      <p:ext uri="{BB962C8B-B14F-4D97-AF65-F5344CB8AC3E}">
        <p14:creationId xmlns:p14="http://schemas.microsoft.com/office/powerpoint/2010/main" val="137772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E8924-6E91-4D29-BDA4-0FE9EC248D62}"/>
              </a:ext>
            </a:extLst>
          </p:cNvPr>
          <p:cNvPicPr>
            <a:picLocks noChangeAspect="1"/>
          </p:cNvPicPr>
          <p:nvPr/>
        </p:nvPicPr>
        <p:blipFill rotWithShape="1">
          <a:blip r:embed="rId3">
            <a:extLst>
              <a:ext uri="{28A0092B-C50C-407E-A947-70E740481C1C}">
                <a14:useLocalDpi xmlns:a14="http://schemas.microsoft.com/office/drawing/2010/main" val="0"/>
              </a:ext>
            </a:extLst>
          </a:blip>
          <a:srcRect t="2527" b="11548"/>
          <a:stretch/>
        </p:blipFill>
        <p:spPr>
          <a:xfrm>
            <a:off x="0" y="1275948"/>
            <a:ext cx="12192000" cy="5587187"/>
          </a:xfrm>
          <a:prstGeom prst="rect">
            <a:avLst/>
          </a:prstGeom>
        </p:spPr>
      </p:pic>
      <p:sp>
        <p:nvSpPr>
          <p:cNvPr id="2" name="Content Placeholder 2">
            <a:extLst>
              <a:ext uri="{FF2B5EF4-FFF2-40B4-BE49-F238E27FC236}">
                <a16:creationId xmlns:a16="http://schemas.microsoft.com/office/drawing/2014/main" id="{6C5DFE1F-33DA-4DD6-8249-DDD5B9F91361}"/>
              </a:ext>
            </a:extLst>
          </p:cNvPr>
          <p:cNvSpPr txBox="1">
            <a:spLocks/>
          </p:cNvSpPr>
          <p:nvPr/>
        </p:nvSpPr>
        <p:spPr>
          <a:xfrm>
            <a:off x="0" y="-211470"/>
            <a:ext cx="12242874" cy="1343583"/>
          </a:xfrm>
          <a:prstGeom prst="rect">
            <a:avLst/>
          </a:prstGeom>
          <a:solidFill>
            <a:schemeClr val="bg1"/>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endParaRPr lang="en-US" sz="1900" b="1" cap="all" dirty="0">
              <a:solidFill>
                <a:schemeClr val="bg1">
                  <a:lumMod val="50000"/>
                </a:schemeClr>
              </a:solidFill>
            </a:endParaRPr>
          </a:p>
          <a:p>
            <a:pPr marL="0" indent="0" algn="ctr" fontAlgn="base">
              <a:buFont typeface="Arial" panose="020B0604020202020204" pitchFamily="34" charset="0"/>
              <a:buNone/>
            </a:pPr>
            <a:r>
              <a:rPr lang="en-US" sz="3000" cap="all" dirty="0">
                <a:solidFill>
                  <a:schemeClr val="bg1">
                    <a:lumMod val="50000"/>
                  </a:schemeClr>
                </a:solidFill>
              </a:rPr>
              <a:t>CASE STUDY: NEARLY 2,000 GREEN RESIDENCES WILL COME ONTO THE MARKET IN THE NORTHEAST REGION OF MEXICO WITH </a:t>
            </a:r>
            <a:r>
              <a:rPr lang="en-US" sz="3000" b="1" cap="all" dirty="0">
                <a:solidFill>
                  <a:schemeClr val="bg1">
                    <a:lumMod val="50000"/>
                  </a:schemeClr>
                </a:solidFill>
              </a:rPr>
              <a:t>CASAS KREA’S VILLAS DEL FRESNO</a:t>
            </a:r>
          </a:p>
        </p:txBody>
      </p:sp>
      <p:sp>
        <p:nvSpPr>
          <p:cNvPr id="5" name="Rectangle 4">
            <a:extLst>
              <a:ext uri="{FF2B5EF4-FFF2-40B4-BE49-F238E27FC236}">
                <a16:creationId xmlns:a16="http://schemas.microsoft.com/office/drawing/2014/main" id="{5E84F644-24BA-4C85-A194-91A54AF38781}"/>
              </a:ext>
            </a:extLst>
          </p:cNvPr>
          <p:cNvSpPr/>
          <p:nvPr/>
        </p:nvSpPr>
        <p:spPr>
          <a:xfrm>
            <a:off x="184809" y="1439357"/>
            <a:ext cx="2889504" cy="5260368"/>
          </a:xfrm>
          <a:prstGeom prst="rect">
            <a:avLst/>
          </a:prstGeom>
          <a:solidFill>
            <a:schemeClr val="bg1">
              <a:alpha val="83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lumMod val="50000"/>
                  </a:schemeClr>
                </a:solidFill>
                <a:cs typeface="Arial" panose="020B0604020202020204" pitchFamily="34" charset="0"/>
              </a:rPr>
              <a:t>ACTUALS:</a:t>
            </a:r>
          </a:p>
          <a:p>
            <a:endParaRPr lang="en-US" sz="2000" dirty="0">
              <a:solidFill>
                <a:schemeClr val="bg1">
                  <a:lumMod val="50000"/>
                </a:schemeClr>
              </a:solidFill>
              <a:cs typeface="Arial" panose="020B0604020202020204" pitchFamily="34" charset="0"/>
            </a:endParaRP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Homes feature solar hot water collectors, energy-saving lighting, and low-flow faucets.</a:t>
            </a: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The payback period for incremental costs is less than two years.</a:t>
            </a:r>
          </a:p>
          <a:p>
            <a:pPr marL="285750" indent="-285750">
              <a:buFont typeface="Arial" panose="020B0604020202020204" pitchFamily="34" charset="0"/>
              <a:buChar char="•"/>
            </a:pPr>
            <a:r>
              <a:rPr lang="en-US" sz="2000" dirty="0">
                <a:solidFill>
                  <a:schemeClr val="bg1">
                    <a:lumMod val="50000"/>
                  </a:schemeClr>
                </a:solidFill>
                <a:cs typeface="Arial" panose="020B0604020202020204" pitchFamily="34" charset="0"/>
              </a:rPr>
              <a:t>Choosing EDGE is Casas </a:t>
            </a:r>
            <a:r>
              <a:rPr lang="en-US" sz="2000" dirty="0" err="1">
                <a:solidFill>
                  <a:schemeClr val="bg1">
                    <a:lumMod val="50000"/>
                  </a:schemeClr>
                </a:solidFill>
                <a:cs typeface="Arial" panose="020B0604020202020204" pitchFamily="34" charset="0"/>
              </a:rPr>
              <a:t>Krea’s</a:t>
            </a:r>
            <a:r>
              <a:rPr lang="en-US" sz="2000" dirty="0">
                <a:solidFill>
                  <a:schemeClr val="bg1">
                    <a:lumMod val="50000"/>
                  </a:schemeClr>
                </a:solidFill>
                <a:cs typeface="Arial" panose="020B0604020202020204" pitchFamily="34" charset="0"/>
              </a:rPr>
              <a:t> way to  demonstrate its commitment to sustainable development.</a:t>
            </a:r>
          </a:p>
        </p:txBody>
      </p:sp>
    </p:spTree>
    <p:extLst>
      <p:ext uri="{BB962C8B-B14F-4D97-AF65-F5344CB8AC3E}">
        <p14:creationId xmlns:p14="http://schemas.microsoft.com/office/powerpoint/2010/main" val="56143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1DC3A5E-2BD8-41F1-AB5E-D10F98425569}"/>
              </a:ext>
            </a:extLst>
          </p:cNvPr>
          <p:cNvSpPr txBox="1">
            <a:spLocks/>
          </p:cNvSpPr>
          <p:nvPr/>
        </p:nvSpPr>
        <p:spPr>
          <a:xfrm>
            <a:off x="451409" y="231976"/>
            <a:ext cx="11320039" cy="12953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cap="all" dirty="0">
                <a:solidFill>
                  <a:schemeClr val="bg1">
                    <a:lumMod val="50000"/>
                  </a:schemeClr>
                </a:solidFill>
              </a:rPr>
              <a:t>THE POTENTIAL TO WORK TOGETHER IN </a:t>
            </a:r>
            <a:r>
              <a:rPr lang="en-US" b="1" cap="all" dirty="0">
                <a:solidFill>
                  <a:schemeClr val="bg1">
                    <a:lumMod val="50000"/>
                  </a:schemeClr>
                </a:solidFill>
              </a:rPr>
              <a:t>MEXICO CITY AND BEYOND.</a:t>
            </a:r>
          </a:p>
        </p:txBody>
      </p:sp>
      <p:pic>
        <p:nvPicPr>
          <p:cNvPr id="5" name="Picture 4">
            <a:extLst>
              <a:ext uri="{FF2B5EF4-FFF2-40B4-BE49-F238E27FC236}">
                <a16:creationId xmlns:a16="http://schemas.microsoft.com/office/drawing/2014/main" id="{3F249893-A360-4CDC-ABFC-EDA36E021552}"/>
              </a:ext>
            </a:extLst>
          </p:cNvPr>
          <p:cNvPicPr>
            <a:picLocks noChangeAspect="1"/>
          </p:cNvPicPr>
          <p:nvPr/>
        </p:nvPicPr>
        <p:blipFill rotWithShape="1">
          <a:blip r:embed="rId3">
            <a:extLst>
              <a:ext uri="{28A0092B-C50C-407E-A947-70E740481C1C}">
                <a14:useLocalDpi xmlns:a14="http://schemas.microsoft.com/office/drawing/2010/main" val="0"/>
              </a:ext>
            </a:extLst>
          </a:blip>
          <a:srcRect t="17941" b="21697"/>
          <a:stretch/>
        </p:blipFill>
        <p:spPr>
          <a:xfrm>
            <a:off x="-1" y="1325367"/>
            <a:ext cx="12209638" cy="5527494"/>
          </a:xfrm>
          <a:prstGeom prst="rect">
            <a:avLst/>
          </a:prstGeom>
        </p:spPr>
      </p:pic>
    </p:spTree>
    <p:extLst>
      <p:ext uri="{BB962C8B-B14F-4D97-AF65-F5344CB8AC3E}">
        <p14:creationId xmlns:p14="http://schemas.microsoft.com/office/powerpoint/2010/main" val="302652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FBF2-8DD1-4AE9-BF12-877AC1EA7FFD}"/>
              </a:ext>
            </a:extLst>
          </p:cNvPr>
          <p:cNvSpPr>
            <a:spLocks noGrp="1"/>
          </p:cNvSpPr>
          <p:nvPr>
            <p:ph type="title"/>
          </p:nvPr>
        </p:nvSpPr>
        <p:spPr>
          <a:xfrm>
            <a:off x="1864985" y="620744"/>
            <a:ext cx="8462029" cy="437234"/>
          </a:xfrm>
        </p:spPr>
        <p:txBody>
          <a:bodyPr>
            <a:noAutofit/>
          </a:bodyPr>
          <a:lstStyle/>
          <a:p>
            <a:r>
              <a:rPr lang="en-US" sz="2800">
                <a:solidFill>
                  <a:schemeClr val="tx1">
                    <a:lumMod val="50000"/>
                    <a:lumOff val="50000"/>
                  </a:schemeClr>
                </a:solidFill>
              </a:rPr>
              <a:t>EDGE acknowledgments</a:t>
            </a:r>
            <a:br>
              <a:rPr lang="en-US" sz="2800">
                <a:solidFill>
                  <a:schemeClr val="tx1">
                    <a:lumMod val="50000"/>
                    <a:lumOff val="50000"/>
                  </a:schemeClr>
                </a:solidFill>
              </a:rPr>
            </a:br>
            <a:r>
              <a:rPr lang="en-US" sz="2800">
                <a:solidFill>
                  <a:schemeClr val="tx1">
                    <a:lumMod val="50000"/>
                    <a:lumOff val="50000"/>
                  </a:schemeClr>
                </a:solidFill>
              </a:rPr>
              <a:t>________</a:t>
            </a:r>
          </a:p>
        </p:txBody>
      </p:sp>
      <p:sp>
        <p:nvSpPr>
          <p:cNvPr id="3" name="Rectangle 2">
            <a:extLst>
              <a:ext uri="{FF2B5EF4-FFF2-40B4-BE49-F238E27FC236}">
                <a16:creationId xmlns:a16="http://schemas.microsoft.com/office/drawing/2014/main" id="{82032106-3688-4836-B311-38BE1F055705}"/>
              </a:ext>
            </a:extLst>
          </p:cNvPr>
          <p:cNvSpPr/>
          <p:nvPr/>
        </p:nvSpPr>
        <p:spPr>
          <a:xfrm>
            <a:off x="172720" y="1410316"/>
            <a:ext cx="11752831" cy="4600618"/>
          </a:xfrm>
          <a:prstGeom prst="rect">
            <a:avLst/>
          </a:prstGeom>
        </p:spPr>
        <p:txBody>
          <a:bodyPr wrap="square">
            <a:spAutoFit/>
          </a:bodyPr>
          <a:lstStyle/>
          <a:p>
            <a:pPr algn="ctr">
              <a:lnSpc>
                <a:spcPct val="114000"/>
              </a:lnSpc>
            </a:pPr>
            <a:endParaRPr lang="en-US">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sz="2400">
                <a:solidFill>
                  <a:schemeClr val="tx1">
                    <a:lumMod val="50000"/>
                    <a:lumOff val="50000"/>
                  </a:schemeClr>
                </a:solidFill>
                <a:latin typeface="Calibri" panose="020F0502020204030204" pitchFamily="34" charset="0"/>
                <a:cs typeface="Calibri" panose="020F0502020204030204" pitchFamily="34" charset="0"/>
              </a:rPr>
              <a:t>The following major donors have demonstrated their generous support of the EDGE program:</a:t>
            </a:r>
          </a:p>
          <a:p>
            <a:pPr algn="ctr">
              <a:lnSpc>
                <a:spcPct val="114000"/>
              </a:lnSpc>
            </a:pPr>
            <a:endParaRPr lang="en-US">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a:solidFill>
                  <a:schemeClr val="tx1">
                    <a:lumMod val="50000"/>
                    <a:lumOff val="50000"/>
                  </a:schemeClr>
                </a:solidFill>
                <a:latin typeface="Calibri" panose="020F0502020204030204" pitchFamily="34" charset="0"/>
                <a:cs typeface="Calibri" panose="020F0502020204030204" pitchFamily="34" charset="0"/>
              </a:rPr>
              <a:t> </a:t>
            </a:r>
          </a:p>
          <a:p>
            <a:pPr algn="ctr">
              <a:lnSpc>
                <a:spcPct val="114000"/>
              </a:lnSpc>
            </a:pPr>
            <a:endParaRPr lang="en-US">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endParaRPr lang="en-US">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endParaRPr lang="en-US" i="1">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i="1">
                <a:solidFill>
                  <a:schemeClr val="tx1">
                    <a:lumMod val="50000"/>
                    <a:lumOff val="50000"/>
                  </a:schemeClr>
                </a:solidFill>
                <a:latin typeface="Calibri" panose="020F0502020204030204" pitchFamily="34" charset="0"/>
                <a:cs typeface="Calibri" panose="020F0502020204030204" pitchFamily="34" charset="0"/>
              </a:rPr>
              <a:t>IFC also wishes to express its appreciation to the following donors:</a:t>
            </a:r>
          </a:p>
          <a:p>
            <a:pPr algn="ctr">
              <a:lnSpc>
                <a:spcPct val="114000"/>
              </a:lnSpc>
            </a:pPr>
            <a:endParaRPr lang="en-US" i="1">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i="1">
                <a:solidFill>
                  <a:schemeClr val="tx1">
                    <a:lumMod val="50000"/>
                    <a:lumOff val="50000"/>
                  </a:schemeClr>
                </a:solidFill>
                <a:latin typeface="Calibri" panose="020F0502020204030204" pitchFamily="34" charset="0"/>
                <a:cs typeface="Calibri" panose="020F0502020204030204" pitchFamily="34" charset="0"/>
              </a:rPr>
              <a:t>The European Union; the Ministry of Finance of Japan; the Hungarian Export Import Bank; the Canada Climate Change Program and the Department of Foreign Affairs, Trade and Development Canada; the Royal Ministry of Foreign Affairs of Denmark and the Danish Green Growth Fund; the Federal Ministry of Finance of Austria; and the Ministry of Foreign Affairs of Finland. In addition, the support of the GEF-IFC Earth Fund Platform and the Energy Sector Management Assistance Program (ESMAP) of the World Bank helped seed EDGE.</a:t>
            </a:r>
          </a:p>
        </p:txBody>
      </p:sp>
      <p:pic>
        <p:nvPicPr>
          <p:cNvPr id="7" name="Picture 6">
            <a:extLst>
              <a:ext uri="{FF2B5EF4-FFF2-40B4-BE49-F238E27FC236}">
                <a16:creationId xmlns:a16="http://schemas.microsoft.com/office/drawing/2014/main" id="{3ABB1DF6-BFBD-41BA-82F2-E3907FF9E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1360" y="2437892"/>
            <a:ext cx="4693920" cy="966216"/>
          </a:xfrm>
          <a:prstGeom prst="rect">
            <a:avLst/>
          </a:prstGeom>
        </p:spPr>
      </p:pic>
      <p:pic>
        <p:nvPicPr>
          <p:cNvPr id="10" name="Picture 9">
            <a:extLst>
              <a:ext uri="{FF2B5EF4-FFF2-40B4-BE49-F238E27FC236}">
                <a16:creationId xmlns:a16="http://schemas.microsoft.com/office/drawing/2014/main" id="{30CF3080-4E8C-4E0D-9AE5-BEE0F6850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967" y="2545437"/>
            <a:ext cx="3051048" cy="375563"/>
          </a:xfrm>
          <a:prstGeom prst="rect">
            <a:avLst/>
          </a:prstGeom>
        </p:spPr>
      </p:pic>
      <p:pic>
        <p:nvPicPr>
          <p:cNvPr id="8" name="Picture 7">
            <a:extLst>
              <a:ext uri="{FF2B5EF4-FFF2-40B4-BE49-F238E27FC236}">
                <a16:creationId xmlns:a16="http://schemas.microsoft.com/office/drawing/2014/main" id="{9EDBE4C8-1345-4BF8-8410-8E35EE4E4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2013509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95" y="3049788"/>
            <a:ext cx="4595507" cy="1168400"/>
          </a:xfrm>
          <a:prstGeom prst="rect">
            <a:avLst/>
          </a:prstGeom>
        </p:spPr>
      </p:pic>
      <p:sp>
        <p:nvSpPr>
          <p:cNvPr id="11" name="TextBox 10"/>
          <p:cNvSpPr txBox="1"/>
          <p:nvPr/>
        </p:nvSpPr>
        <p:spPr>
          <a:xfrm>
            <a:off x="3657166" y="3443038"/>
            <a:ext cx="4824536" cy="646331"/>
          </a:xfrm>
          <a:prstGeom prst="rect">
            <a:avLst/>
          </a:prstGeom>
          <a:noFill/>
        </p:spPr>
        <p:txBody>
          <a:bodyPr wrap="square" rtlCol="0">
            <a:spAutoFit/>
          </a:bodyPr>
          <a:lstStyle/>
          <a:p>
            <a:r>
              <a:rPr lang="en-US" sz="3600">
                <a:solidFill>
                  <a:srgbClr val="00A7D4"/>
                </a:solidFill>
              </a:rPr>
              <a:t>www.edgebuildings.com</a:t>
            </a:r>
            <a:endParaRPr lang="en-US" sz="3000">
              <a:solidFill>
                <a:srgbClr val="00A7D4"/>
              </a:solidFill>
            </a:endParaRPr>
          </a:p>
        </p:txBody>
      </p:sp>
      <p:pic>
        <p:nvPicPr>
          <p:cNvPr id="10" name="Picture 9"/>
          <p:cNvPicPr>
            <a:picLocks noChangeAspect="1"/>
          </p:cNvPicPr>
          <p:nvPr/>
        </p:nvPicPr>
        <p:blipFill>
          <a:blip r:embed="rId4"/>
          <a:stretch>
            <a:fillRect/>
          </a:stretch>
        </p:blipFill>
        <p:spPr>
          <a:xfrm>
            <a:off x="3748607" y="2188522"/>
            <a:ext cx="5292447" cy="2776561"/>
          </a:xfrm>
          <a:prstGeom prst="rect">
            <a:avLst/>
          </a:prstGeom>
        </p:spPr>
      </p:pic>
    </p:spTree>
    <p:extLst>
      <p:ext uri="{BB962C8B-B14F-4D97-AF65-F5344CB8AC3E}">
        <p14:creationId xmlns:p14="http://schemas.microsoft.com/office/powerpoint/2010/main" val="304101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subTnLst>
                                    <p:set>
                                      <p:cBhvr override="childStyle">
                                        <p:cTn dur="1" fill="hold" display="0" masterRel="sameClick" afterEffect="1">
                                          <p:stCondLst>
                                            <p:cond evt="end" delay="0">
                                              <p:tn val="5"/>
                                            </p:cond>
                                          </p:stCondLst>
                                        </p:cTn>
                                        <p:tgtEl>
                                          <p:spTgt spid="10"/>
                                        </p:tgtEl>
                                        <p:attrNameLst>
                                          <p:attrName>style.visibility</p:attrName>
                                        </p:attrNameLst>
                                      </p:cBhvr>
                                      <p:to>
                                        <p:strVal val="hidden"/>
                                      </p:to>
                                    </p:set>
                                  </p:subTnLst>
                                </p:cTn>
                              </p:par>
                            </p:childTnLst>
                          </p:cTn>
                        </p:par>
                        <p:par>
                          <p:cTn id="8" fill="hold">
                            <p:stCondLst>
                              <p:cond delay="4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subTnLst>
                                    <p:set>
                                      <p:cBhvr override="childStyle">
                                        <p:cTn dur="1" fill="hold" display="0" masterRel="sameClick" afterEffect="1">
                                          <p:stCondLst>
                                            <p:cond evt="end" delay="0">
                                              <p:tn val="9"/>
                                            </p:cond>
                                          </p:stCondLst>
                                        </p:cTn>
                                        <p:tgtEl>
                                          <p:spTgt spid="2"/>
                                        </p:tgtEl>
                                        <p:attrNameLst>
                                          <p:attrName>style.visibility</p:attrName>
                                        </p:attrNameLst>
                                      </p:cBhvr>
                                      <p:to>
                                        <p:strVal val="hidden"/>
                                      </p:to>
                                    </p:set>
                                  </p:subTnLst>
                                </p:cTn>
                              </p:par>
                            </p:childTnLst>
                          </p:cTn>
                        </p:par>
                        <p:par>
                          <p:cTn id="12" fill="hold">
                            <p:stCondLst>
                              <p:cond delay="8000"/>
                            </p:stCondLst>
                            <p:childTnLst>
                              <p:par>
                                <p:cTn id="13" presetID="10"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72EE71-AE4B-4878-8B9A-CA266313F8FE}"/>
              </a:ext>
            </a:extLst>
          </p:cNvPr>
          <p:cNvSpPr txBox="1">
            <a:spLocks/>
          </p:cNvSpPr>
          <p:nvPr/>
        </p:nvSpPr>
        <p:spPr bwMode="auto">
          <a:xfrm>
            <a:off x="1747701" y="202768"/>
            <a:ext cx="8439652" cy="10318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600" kern="0" dirty="0">
                <a:solidFill>
                  <a:schemeClr val="bg1">
                    <a:lumMod val="50000"/>
                  </a:schemeClr>
                </a:solidFill>
              </a:rPr>
              <a:t>IFC HAS A </a:t>
            </a:r>
            <a:r>
              <a:rPr lang="en-US" sz="2600" b="1" kern="0" dirty="0">
                <a:solidFill>
                  <a:schemeClr val="bg1">
                    <a:lumMod val="50000"/>
                  </a:schemeClr>
                </a:solidFill>
              </a:rPr>
              <a:t>FOUR-PART STRATEGY </a:t>
            </a:r>
            <a:r>
              <a:rPr lang="en-US" sz="2600" kern="0" dirty="0">
                <a:solidFill>
                  <a:schemeClr val="bg1">
                    <a:lumMod val="50000"/>
                  </a:schemeClr>
                </a:solidFill>
              </a:rPr>
              <a:t>TO SUPPORT</a:t>
            </a:r>
          </a:p>
          <a:p>
            <a:pPr algn="ctr">
              <a:defRPr/>
            </a:pPr>
            <a:r>
              <a:rPr lang="en-US" sz="2600" kern="0" dirty="0">
                <a:solidFill>
                  <a:schemeClr val="bg1">
                    <a:lumMod val="50000"/>
                  </a:schemeClr>
                </a:solidFill>
              </a:rPr>
              <a:t>GREEN BUILDING GROWTH</a:t>
            </a:r>
          </a:p>
          <a:p>
            <a:pPr algn="ctr">
              <a:defRPr/>
            </a:pPr>
            <a:r>
              <a:rPr lang="en-US" sz="2600" kern="0" dirty="0">
                <a:solidFill>
                  <a:schemeClr val="bg1">
                    <a:lumMod val="50000"/>
                  </a:schemeClr>
                </a:solidFill>
              </a:rPr>
              <a:t>________</a:t>
            </a:r>
          </a:p>
          <a:p>
            <a:pPr algn="ctr">
              <a:defRPr/>
            </a:pPr>
            <a:endParaRPr lang="en-US" sz="2600" kern="0" dirty="0">
              <a:solidFill>
                <a:schemeClr val="tx1">
                  <a:lumMod val="65000"/>
                  <a:lumOff val="35000"/>
                </a:schemeClr>
              </a:solidFill>
            </a:endParaRPr>
          </a:p>
        </p:txBody>
      </p:sp>
      <p:pic>
        <p:nvPicPr>
          <p:cNvPr id="6" name="Picture 5">
            <a:extLst>
              <a:ext uri="{FF2B5EF4-FFF2-40B4-BE49-F238E27FC236}">
                <a16:creationId xmlns:a16="http://schemas.microsoft.com/office/drawing/2014/main" id="{DDBCEB2A-AA8A-45B6-B1DA-C1DF5268D611}"/>
              </a:ext>
            </a:extLst>
          </p:cNvPr>
          <p:cNvPicPr>
            <a:picLocks noChangeAspect="1"/>
          </p:cNvPicPr>
          <p:nvPr/>
        </p:nvPicPr>
        <p:blipFill>
          <a:blip r:embed="rId3"/>
          <a:stretch>
            <a:fillRect/>
          </a:stretch>
        </p:blipFill>
        <p:spPr>
          <a:xfrm>
            <a:off x="2168143" y="1650178"/>
            <a:ext cx="7602033" cy="4524880"/>
          </a:xfrm>
          <a:prstGeom prst="rect">
            <a:avLst/>
          </a:prstGeom>
        </p:spPr>
      </p:pic>
      <p:pic>
        <p:nvPicPr>
          <p:cNvPr id="8" name="Picture 7">
            <a:extLst>
              <a:ext uri="{FF2B5EF4-FFF2-40B4-BE49-F238E27FC236}">
                <a16:creationId xmlns:a16="http://schemas.microsoft.com/office/drawing/2014/main" id="{B09A52D2-16DF-42CA-B4E0-FC48DD624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 name="TextBox 1">
            <a:extLst>
              <a:ext uri="{FF2B5EF4-FFF2-40B4-BE49-F238E27FC236}">
                <a16:creationId xmlns:a16="http://schemas.microsoft.com/office/drawing/2014/main" id="{A341956D-6B73-4F5D-A0F9-52504A389FBC}"/>
              </a:ext>
            </a:extLst>
          </p:cNvPr>
          <p:cNvSpPr txBox="1"/>
          <p:nvPr/>
        </p:nvSpPr>
        <p:spPr>
          <a:xfrm>
            <a:off x="0" y="6551619"/>
            <a:ext cx="3080084" cy="307777"/>
          </a:xfrm>
          <a:prstGeom prst="rect">
            <a:avLst/>
          </a:prstGeom>
          <a:noFill/>
        </p:spPr>
        <p:txBody>
          <a:bodyPr wrap="square" rtlCol="0">
            <a:spAutoFit/>
          </a:bodyPr>
          <a:lstStyle/>
          <a:p>
            <a:r>
              <a:rPr lang="en-US" sz="1400" dirty="0">
                <a:solidFill>
                  <a:schemeClr val="bg1">
                    <a:lumMod val="50000"/>
                  </a:schemeClr>
                </a:solidFill>
              </a:rPr>
              <a:t>Further Resource: </a:t>
            </a:r>
            <a:r>
              <a:rPr lang="en-US" sz="1400" dirty="0">
                <a:solidFill>
                  <a:schemeClr val="bg1">
                    <a:lumMod val="50000"/>
                  </a:schemeClr>
                </a:solidFill>
                <a:hlinkClick r:id="rId5"/>
              </a:rPr>
              <a:t>About EDGE</a:t>
            </a:r>
            <a:endParaRPr lang="en-US" sz="1400" dirty="0">
              <a:solidFill>
                <a:schemeClr val="bg1">
                  <a:lumMod val="50000"/>
                </a:schemeClr>
              </a:solidFill>
            </a:endParaRPr>
          </a:p>
        </p:txBody>
      </p:sp>
    </p:spTree>
    <p:extLst>
      <p:ext uri="{BB962C8B-B14F-4D97-AF65-F5344CB8AC3E}">
        <p14:creationId xmlns:p14="http://schemas.microsoft.com/office/powerpoint/2010/main" val="247954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1795" y="227922"/>
            <a:ext cx="8534400" cy="1021160"/>
          </a:xfrm>
        </p:spPr>
        <p:txBody>
          <a:bodyPr/>
          <a:lstStyle/>
          <a:p>
            <a:pPr marL="0" indent="0" algn="ctr" fontAlgn="base">
              <a:spcBef>
                <a:spcPts val="0"/>
              </a:spcBef>
              <a:buNone/>
            </a:pPr>
            <a:r>
              <a:rPr lang="en-US" b="1" cap="all">
                <a:solidFill>
                  <a:schemeClr val="bg1">
                    <a:lumMod val="50000"/>
                  </a:schemeClr>
                </a:solidFill>
              </a:rPr>
              <a:t>Definition</a:t>
            </a:r>
            <a:r>
              <a:rPr lang="en-US" cap="all">
                <a:solidFill>
                  <a:schemeClr val="bg1">
                    <a:lumMod val="50000"/>
                  </a:schemeClr>
                </a:solidFill>
              </a:rPr>
              <a:t> of A Green building</a:t>
            </a:r>
          </a:p>
          <a:p>
            <a:pPr marL="0" indent="0" algn="ctr" fontAlgn="base">
              <a:spcBef>
                <a:spcPts val="0"/>
              </a:spcBef>
              <a:buNone/>
            </a:pPr>
            <a:r>
              <a:rPr lang="en-US" cap="all">
                <a:solidFill>
                  <a:schemeClr val="bg1">
                    <a:lumMod val="50000"/>
                  </a:schemeClr>
                </a:solidFill>
              </a:rPr>
              <a:t>________</a:t>
            </a:r>
            <a:endParaRPr lang="en-US"/>
          </a:p>
          <a:p>
            <a:pPr marL="0" indent="0">
              <a:buNone/>
            </a:pPr>
            <a:endParaRPr lang="en-US"/>
          </a:p>
        </p:txBody>
      </p:sp>
      <p:grpSp>
        <p:nvGrpSpPr>
          <p:cNvPr id="11" name="Group 10">
            <a:extLst>
              <a:ext uri="{FF2B5EF4-FFF2-40B4-BE49-F238E27FC236}">
                <a16:creationId xmlns:a16="http://schemas.microsoft.com/office/drawing/2014/main" id="{6653799E-120B-439F-A61F-71EA169D117C}"/>
              </a:ext>
            </a:extLst>
          </p:cNvPr>
          <p:cNvGrpSpPr/>
          <p:nvPr/>
        </p:nvGrpSpPr>
        <p:grpSpPr>
          <a:xfrm>
            <a:off x="978826" y="2107325"/>
            <a:ext cx="1704579" cy="1676400"/>
            <a:chOff x="6232872" y="4173435"/>
            <a:chExt cx="1704579" cy="1676400"/>
          </a:xfrm>
          <a:solidFill>
            <a:schemeClr val="accent1">
              <a:lumMod val="75000"/>
            </a:schemeClr>
          </a:solidFill>
        </p:grpSpPr>
        <p:sp>
          <p:nvSpPr>
            <p:cNvPr id="13" name="Oval 12">
              <a:extLst>
                <a:ext uri="{FF2B5EF4-FFF2-40B4-BE49-F238E27FC236}">
                  <a16:creationId xmlns:a16="http://schemas.microsoft.com/office/drawing/2014/main" id="{D5344E92-7986-4DA6-990D-906C83E4B155}"/>
                </a:ext>
              </a:extLst>
            </p:cNvPr>
            <p:cNvSpPr/>
            <p:nvPr/>
          </p:nvSpPr>
          <p:spPr>
            <a:xfrm>
              <a:off x="6232872" y="4173435"/>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86C4A4-34C0-4D9F-84FC-C5491244B942}"/>
                </a:ext>
              </a:extLst>
            </p:cNvPr>
            <p:cNvSpPr txBox="1"/>
            <p:nvPr/>
          </p:nvSpPr>
          <p:spPr>
            <a:xfrm>
              <a:off x="6357381" y="4244196"/>
              <a:ext cx="1330814" cy="1015663"/>
            </a:xfrm>
            <a:prstGeom prst="rect">
              <a:avLst/>
            </a:prstGeom>
            <a:grpFill/>
          </p:spPr>
          <p:txBody>
            <a:bodyPr wrap="none" rtlCol="0">
              <a:spAutoFit/>
            </a:bodyPr>
            <a:lstStyle/>
            <a:p>
              <a:r>
                <a:rPr lang="en-US" sz="6000" b="1">
                  <a:solidFill>
                    <a:schemeClr val="bg1"/>
                  </a:solidFill>
                </a:rPr>
                <a:t>20</a:t>
              </a:r>
              <a:r>
                <a:rPr lang="en-US" sz="4000" b="1">
                  <a:solidFill>
                    <a:schemeClr val="bg1"/>
                  </a:solidFill>
                </a:rPr>
                <a:t>%</a:t>
              </a:r>
            </a:p>
          </p:txBody>
        </p:sp>
        <p:sp>
          <p:nvSpPr>
            <p:cNvPr id="15" name="Rectangle 14">
              <a:extLst>
                <a:ext uri="{FF2B5EF4-FFF2-40B4-BE49-F238E27FC236}">
                  <a16:creationId xmlns:a16="http://schemas.microsoft.com/office/drawing/2014/main" id="{49E43BFD-F9E7-4D49-BF6D-68CFB022E439}"/>
                </a:ext>
              </a:extLst>
            </p:cNvPr>
            <p:cNvSpPr/>
            <p:nvPr/>
          </p:nvSpPr>
          <p:spPr>
            <a:xfrm>
              <a:off x="6342141" y="4943118"/>
              <a:ext cx="1595310" cy="461665"/>
            </a:xfrm>
            <a:prstGeom prst="rect">
              <a:avLst/>
            </a:prstGeom>
            <a:grpFill/>
          </p:spPr>
          <p:txBody>
            <a:bodyPr wrap="none" lIns="91440" tIns="45720" rIns="91440" bIns="45720">
              <a:spAutoFit/>
            </a:bodyPr>
            <a:lstStyle/>
            <a:p>
              <a:pPr algn="ctr"/>
              <a:r>
                <a:rPr 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MATERIALS</a:t>
              </a:r>
            </a:p>
          </p:txBody>
        </p:sp>
      </p:grpSp>
      <p:grpSp>
        <p:nvGrpSpPr>
          <p:cNvPr id="16" name="Group 15">
            <a:extLst>
              <a:ext uri="{FF2B5EF4-FFF2-40B4-BE49-F238E27FC236}">
                <a16:creationId xmlns:a16="http://schemas.microsoft.com/office/drawing/2014/main" id="{2680AD37-01A3-4E38-AA1A-0B85EBDD44B3}"/>
              </a:ext>
            </a:extLst>
          </p:cNvPr>
          <p:cNvGrpSpPr/>
          <p:nvPr/>
        </p:nvGrpSpPr>
        <p:grpSpPr>
          <a:xfrm>
            <a:off x="972659" y="2106442"/>
            <a:ext cx="1676400" cy="1676400"/>
            <a:chOff x="1163224" y="4325835"/>
            <a:chExt cx="1676400" cy="1676400"/>
          </a:xfrm>
          <a:solidFill>
            <a:schemeClr val="accent1">
              <a:lumMod val="75000"/>
            </a:schemeClr>
          </a:solidFill>
        </p:grpSpPr>
        <p:sp>
          <p:nvSpPr>
            <p:cNvPr id="17" name="Oval 16">
              <a:extLst>
                <a:ext uri="{FF2B5EF4-FFF2-40B4-BE49-F238E27FC236}">
                  <a16:creationId xmlns:a16="http://schemas.microsoft.com/office/drawing/2014/main" id="{1AE3A4AB-2128-4178-ACC8-AF39CBC0186C}"/>
                </a:ext>
              </a:extLst>
            </p:cNvPr>
            <p:cNvSpPr/>
            <p:nvPr/>
          </p:nvSpPr>
          <p:spPr>
            <a:xfrm>
              <a:off x="1163224" y="4325835"/>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EE007B-7FD6-4B96-85C1-741CAA4A7817}"/>
                </a:ext>
              </a:extLst>
            </p:cNvPr>
            <p:cNvSpPr txBox="1"/>
            <p:nvPr/>
          </p:nvSpPr>
          <p:spPr>
            <a:xfrm>
              <a:off x="1414903" y="4419600"/>
              <a:ext cx="1330814" cy="1015663"/>
            </a:xfrm>
            <a:prstGeom prst="rect">
              <a:avLst/>
            </a:prstGeom>
            <a:grpFill/>
          </p:spPr>
          <p:txBody>
            <a:bodyPr wrap="none" rtlCol="0">
              <a:spAutoFit/>
            </a:bodyPr>
            <a:lstStyle/>
            <a:p>
              <a:r>
                <a:rPr lang="en-US" sz="6000" b="1">
                  <a:solidFill>
                    <a:schemeClr val="bg1"/>
                  </a:solidFill>
                </a:rPr>
                <a:t>20</a:t>
              </a:r>
              <a:r>
                <a:rPr lang="en-US" sz="4000" b="1">
                  <a:solidFill>
                    <a:schemeClr val="bg1"/>
                  </a:solidFill>
                </a:rPr>
                <a:t>%</a:t>
              </a:r>
            </a:p>
          </p:txBody>
        </p:sp>
        <p:sp>
          <p:nvSpPr>
            <p:cNvPr id="19" name="Rectangle 18">
              <a:extLst>
                <a:ext uri="{FF2B5EF4-FFF2-40B4-BE49-F238E27FC236}">
                  <a16:creationId xmlns:a16="http://schemas.microsoft.com/office/drawing/2014/main" id="{2A286617-99E3-4AC2-B516-1D980152971A}"/>
                </a:ext>
              </a:extLst>
            </p:cNvPr>
            <p:cNvSpPr/>
            <p:nvPr/>
          </p:nvSpPr>
          <p:spPr>
            <a:xfrm>
              <a:off x="1447304" y="5114569"/>
              <a:ext cx="1188787" cy="461665"/>
            </a:xfrm>
            <a:prstGeom prst="rect">
              <a:avLst/>
            </a:prstGeom>
            <a:grpFill/>
          </p:spPr>
          <p:txBody>
            <a:bodyPr wrap="none" lIns="91440" tIns="45720" rIns="91440" bIns="45720">
              <a:spAutoFit/>
            </a:bodyPr>
            <a:lstStyle/>
            <a:p>
              <a:pPr algn="ctr"/>
              <a:r>
                <a:rPr 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ENERGY</a:t>
              </a:r>
            </a:p>
          </p:txBody>
        </p:sp>
      </p:grpSp>
      <p:grpSp>
        <p:nvGrpSpPr>
          <p:cNvPr id="20" name="Group 19">
            <a:extLst>
              <a:ext uri="{FF2B5EF4-FFF2-40B4-BE49-F238E27FC236}">
                <a16:creationId xmlns:a16="http://schemas.microsoft.com/office/drawing/2014/main" id="{56AFEC9D-349E-489E-BE97-13EE062946DB}"/>
              </a:ext>
            </a:extLst>
          </p:cNvPr>
          <p:cNvGrpSpPr/>
          <p:nvPr/>
        </p:nvGrpSpPr>
        <p:grpSpPr>
          <a:xfrm>
            <a:off x="971559" y="2097423"/>
            <a:ext cx="1676400" cy="1676400"/>
            <a:chOff x="3674014" y="5144668"/>
            <a:chExt cx="1676400" cy="1676400"/>
          </a:xfrm>
          <a:solidFill>
            <a:schemeClr val="accent1">
              <a:lumMod val="75000"/>
            </a:schemeClr>
          </a:solidFill>
        </p:grpSpPr>
        <p:sp>
          <p:nvSpPr>
            <p:cNvPr id="21" name="Oval 20">
              <a:extLst>
                <a:ext uri="{FF2B5EF4-FFF2-40B4-BE49-F238E27FC236}">
                  <a16:creationId xmlns:a16="http://schemas.microsoft.com/office/drawing/2014/main" id="{12C49F22-68AC-4896-9B8C-31942A26CFCF}"/>
                </a:ext>
              </a:extLst>
            </p:cNvPr>
            <p:cNvSpPr/>
            <p:nvPr/>
          </p:nvSpPr>
          <p:spPr>
            <a:xfrm>
              <a:off x="3674014" y="5144668"/>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B54437B-2EED-4327-9EC3-0000A8B101B3}"/>
                </a:ext>
              </a:extLst>
            </p:cNvPr>
            <p:cNvSpPr txBox="1"/>
            <p:nvPr/>
          </p:nvSpPr>
          <p:spPr>
            <a:xfrm>
              <a:off x="3891065" y="5223874"/>
              <a:ext cx="1330814" cy="1015663"/>
            </a:xfrm>
            <a:prstGeom prst="rect">
              <a:avLst/>
            </a:prstGeom>
            <a:grpFill/>
          </p:spPr>
          <p:txBody>
            <a:bodyPr wrap="none" rtlCol="0">
              <a:spAutoFit/>
            </a:bodyPr>
            <a:lstStyle/>
            <a:p>
              <a:r>
                <a:rPr lang="en-US" sz="6000" b="1">
                  <a:solidFill>
                    <a:schemeClr val="bg1"/>
                  </a:solidFill>
                </a:rPr>
                <a:t>20</a:t>
              </a:r>
              <a:r>
                <a:rPr lang="en-US" sz="4000" b="1">
                  <a:solidFill>
                    <a:schemeClr val="bg1"/>
                  </a:solidFill>
                </a:rPr>
                <a:t>%</a:t>
              </a:r>
            </a:p>
          </p:txBody>
        </p:sp>
        <p:sp>
          <p:nvSpPr>
            <p:cNvPr id="23" name="Rectangle 22">
              <a:extLst>
                <a:ext uri="{FF2B5EF4-FFF2-40B4-BE49-F238E27FC236}">
                  <a16:creationId xmlns:a16="http://schemas.microsoft.com/office/drawing/2014/main" id="{B2B08A02-69D5-41D6-AD3D-48556D658C08}"/>
                </a:ext>
              </a:extLst>
            </p:cNvPr>
            <p:cNvSpPr/>
            <p:nvPr/>
          </p:nvSpPr>
          <p:spPr>
            <a:xfrm>
              <a:off x="3932385" y="5978845"/>
              <a:ext cx="1066767" cy="461665"/>
            </a:xfrm>
            <a:prstGeom prst="rect">
              <a:avLst/>
            </a:prstGeom>
            <a:grpFill/>
          </p:spPr>
          <p:txBody>
            <a:bodyPr wrap="none" lIns="91440" tIns="45720" rIns="91440" bIns="45720">
              <a:spAutoFit/>
            </a:bodyPr>
            <a:lstStyle/>
            <a:p>
              <a:pPr algn="ctr"/>
              <a:r>
                <a:rPr 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WATER</a:t>
              </a:r>
            </a:p>
          </p:txBody>
        </p:sp>
      </p:grpSp>
      <p:sp>
        <p:nvSpPr>
          <p:cNvPr id="24" name="Oval 23">
            <a:extLst>
              <a:ext uri="{FF2B5EF4-FFF2-40B4-BE49-F238E27FC236}">
                <a16:creationId xmlns:a16="http://schemas.microsoft.com/office/drawing/2014/main" id="{D0ACE68F-89F9-430F-829C-861000703610}"/>
              </a:ext>
            </a:extLst>
          </p:cNvPr>
          <p:cNvSpPr/>
          <p:nvPr/>
        </p:nvSpPr>
        <p:spPr>
          <a:xfrm>
            <a:off x="734686" y="1862158"/>
            <a:ext cx="2152346" cy="2152346"/>
          </a:xfrm>
          <a:prstGeom prst="ellipse">
            <a:avLst/>
          </a:prstGeom>
          <a:solidFill>
            <a:srgbClr val="389F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cap="all"/>
              <a:t>20%</a:t>
            </a:r>
            <a:endParaRPr lang="en-US" sz="6000" b="1"/>
          </a:p>
        </p:txBody>
      </p:sp>
      <p:sp>
        <p:nvSpPr>
          <p:cNvPr id="25" name="Oval 24">
            <a:extLst>
              <a:ext uri="{FF2B5EF4-FFF2-40B4-BE49-F238E27FC236}">
                <a16:creationId xmlns:a16="http://schemas.microsoft.com/office/drawing/2014/main" id="{1A3F0394-5A95-49FD-8CED-4D10268D64E3}"/>
              </a:ext>
            </a:extLst>
          </p:cNvPr>
          <p:cNvSpPr/>
          <p:nvPr/>
        </p:nvSpPr>
        <p:spPr>
          <a:xfrm>
            <a:off x="964293" y="2097423"/>
            <a:ext cx="1676400" cy="1676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TextBox 4">
            <a:extLst>
              <a:ext uri="{FF2B5EF4-FFF2-40B4-BE49-F238E27FC236}">
                <a16:creationId xmlns:a16="http://schemas.microsoft.com/office/drawing/2014/main" id="{A5380549-FE8C-42DD-AEF0-1B44D8102D65}"/>
              </a:ext>
            </a:extLst>
          </p:cNvPr>
          <p:cNvSpPr txBox="1"/>
          <p:nvPr/>
        </p:nvSpPr>
        <p:spPr>
          <a:xfrm>
            <a:off x="3826607" y="4511139"/>
            <a:ext cx="4538784" cy="1323439"/>
          </a:xfrm>
          <a:prstGeom prst="rect">
            <a:avLst/>
          </a:prstGeom>
          <a:noFill/>
        </p:spPr>
        <p:txBody>
          <a:bodyPr wrap="square" rtlCol="0">
            <a:spAutoFit/>
          </a:bodyPr>
          <a:lstStyle/>
          <a:p>
            <a:pPr algn="ctr"/>
            <a:r>
              <a:rPr lang="en-US" sz="2000" cap="all">
                <a:solidFill>
                  <a:schemeClr val="tx1">
                    <a:lumMod val="50000"/>
                    <a:lumOff val="50000"/>
                  </a:schemeClr>
                </a:solidFill>
              </a:rPr>
              <a:t>CertifiABLY GREEN</a:t>
            </a:r>
          </a:p>
          <a:p>
            <a:pPr algn="ctr"/>
            <a:r>
              <a:rPr lang="en-US" sz="2000" cap="all">
                <a:solidFill>
                  <a:schemeClr val="tx1">
                    <a:lumMod val="50000"/>
                    <a:lumOff val="50000"/>
                  </a:schemeClr>
                </a:solidFill>
              </a:rPr>
              <a:t>AS VERIFIED BY</a:t>
            </a:r>
          </a:p>
          <a:p>
            <a:pPr algn="ctr"/>
            <a:r>
              <a:rPr lang="en-US" sz="2000" cap="all">
                <a:solidFill>
                  <a:schemeClr val="tx1">
                    <a:lumMod val="50000"/>
                    <a:lumOff val="50000"/>
                  </a:schemeClr>
                </a:solidFill>
              </a:rPr>
              <a:t>AN INDEPENDENT</a:t>
            </a:r>
          </a:p>
          <a:p>
            <a:pPr algn="ctr"/>
            <a:r>
              <a:rPr lang="en-US" sz="2000" cap="all">
                <a:solidFill>
                  <a:schemeClr val="tx1">
                    <a:lumMod val="50000"/>
                    <a:lumOff val="50000"/>
                  </a:schemeClr>
                </a:solidFill>
              </a:rPr>
              <a:t>THIRD PARTY</a:t>
            </a:r>
          </a:p>
        </p:txBody>
      </p:sp>
      <p:sp>
        <p:nvSpPr>
          <p:cNvPr id="27" name="TextBox 26">
            <a:extLst>
              <a:ext uri="{FF2B5EF4-FFF2-40B4-BE49-F238E27FC236}">
                <a16:creationId xmlns:a16="http://schemas.microsoft.com/office/drawing/2014/main" id="{08EE7561-313E-4449-A086-3A01BB3BA882}"/>
              </a:ext>
            </a:extLst>
          </p:cNvPr>
          <p:cNvSpPr txBox="1"/>
          <p:nvPr/>
        </p:nvSpPr>
        <p:spPr>
          <a:xfrm>
            <a:off x="-308810" y="4511140"/>
            <a:ext cx="4267200" cy="1323439"/>
          </a:xfrm>
          <a:prstGeom prst="rect">
            <a:avLst/>
          </a:prstGeom>
          <a:noFill/>
        </p:spPr>
        <p:txBody>
          <a:bodyPr wrap="square" rtlCol="0">
            <a:spAutoFit/>
          </a:bodyPr>
          <a:lstStyle/>
          <a:p>
            <a:pPr algn="ctr"/>
            <a:r>
              <a:rPr lang="en-US" sz="2000" cap="all">
                <a:solidFill>
                  <a:schemeClr val="tx1">
                    <a:lumMod val="50000"/>
                    <a:lumOff val="50000"/>
                  </a:schemeClr>
                </a:solidFill>
              </a:rPr>
              <a:t>Better</a:t>
            </a:r>
          </a:p>
          <a:p>
            <a:pPr algn="ctr"/>
            <a:r>
              <a:rPr lang="en-US" sz="2000" cap="all">
                <a:solidFill>
                  <a:schemeClr val="tx1">
                    <a:lumMod val="50000"/>
                    <a:lumOff val="50000"/>
                  </a:schemeClr>
                </a:solidFill>
              </a:rPr>
              <a:t>performance </a:t>
            </a:r>
          </a:p>
          <a:p>
            <a:pPr algn="ctr"/>
            <a:r>
              <a:rPr lang="en-US" sz="2000" cap="all">
                <a:solidFill>
                  <a:schemeClr val="tx1">
                    <a:lumMod val="50000"/>
                    <a:lumOff val="50000"/>
                  </a:schemeClr>
                </a:solidFill>
              </a:rPr>
              <a:t>than THE</a:t>
            </a:r>
          </a:p>
          <a:p>
            <a:pPr algn="ctr"/>
            <a:r>
              <a:rPr lang="en-US" sz="2000" cap="all">
                <a:solidFill>
                  <a:schemeClr val="tx1">
                    <a:lumMod val="50000"/>
                    <a:lumOff val="50000"/>
                  </a:schemeClr>
                </a:solidFill>
              </a:rPr>
              <a:t>local baseline</a:t>
            </a:r>
          </a:p>
        </p:txBody>
      </p:sp>
      <p:pic>
        <p:nvPicPr>
          <p:cNvPr id="10" name="Picture 9">
            <a:extLst>
              <a:ext uri="{FF2B5EF4-FFF2-40B4-BE49-F238E27FC236}">
                <a16:creationId xmlns:a16="http://schemas.microsoft.com/office/drawing/2014/main" id="{092B5811-8ADD-4D30-85A2-BC5EB0FAA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45" y="1669322"/>
            <a:ext cx="2647909" cy="2647909"/>
          </a:xfrm>
          <a:prstGeom prst="rect">
            <a:avLst/>
          </a:prstGeom>
        </p:spPr>
      </p:pic>
      <p:sp>
        <p:nvSpPr>
          <p:cNvPr id="12" name="TextBox 11">
            <a:extLst>
              <a:ext uri="{FF2B5EF4-FFF2-40B4-BE49-F238E27FC236}">
                <a16:creationId xmlns:a16="http://schemas.microsoft.com/office/drawing/2014/main" id="{48901C1C-F5B4-4F9C-80CE-B616F647EEDD}"/>
              </a:ext>
            </a:extLst>
          </p:cNvPr>
          <p:cNvSpPr txBox="1"/>
          <p:nvPr/>
        </p:nvSpPr>
        <p:spPr>
          <a:xfrm>
            <a:off x="3282909" y="2200207"/>
            <a:ext cx="1405931" cy="1446550"/>
          </a:xfrm>
          <a:prstGeom prst="rect">
            <a:avLst/>
          </a:prstGeom>
          <a:noFill/>
        </p:spPr>
        <p:txBody>
          <a:bodyPr wrap="square" rtlCol="0">
            <a:spAutoFit/>
          </a:bodyPr>
          <a:lstStyle/>
          <a:p>
            <a:pPr algn="ctr"/>
            <a:r>
              <a:rPr lang="en-US" sz="8800" dirty="0">
                <a:solidFill>
                  <a:schemeClr val="bg1">
                    <a:lumMod val="65000"/>
                  </a:schemeClr>
                </a:solidFill>
              </a:rPr>
              <a:t>&amp;</a:t>
            </a:r>
            <a:endParaRPr lang="en-US" dirty="0">
              <a:solidFill>
                <a:schemeClr val="bg1">
                  <a:lumMod val="65000"/>
                </a:schemeClr>
              </a:solidFill>
            </a:endParaRPr>
          </a:p>
        </p:txBody>
      </p:sp>
      <p:pic>
        <p:nvPicPr>
          <p:cNvPr id="28" name="Picture 27">
            <a:extLst>
              <a:ext uri="{FF2B5EF4-FFF2-40B4-BE49-F238E27FC236}">
                <a16:creationId xmlns:a16="http://schemas.microsoft.com/office/drawing/2014/main" id="{C4E36717-FF2D-4032-B2D7-ACB06E1568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 name="TextBox 1">
            <a:extLst>
              <a:ext uri="{FF2B5EF4-FFF2-40B4-BE49-F238E27FC236}">
                <a16:creationId xmlns:a16="http://schemas.microsoft.com/office/drawing/2014/main" id="{C571E548-0E64-4DB7-A0F3-9DB2FE46A9F7}"/>
              </a:ext>
            </a:extLst>
          </p:cNvPr>
          <p:cNvSpPr txBox="1"/>
          <p:nvPr/>
        </p:nvSpPr>
        <p:spPr>
          <a:xfrm>
            <a:off x="1111213" y="2452569"/>
            <a:ext cx="1424750" cy="954107"/>
          </a:xfrm>
          <a:prstGeom prst="rect">
            <a:avLst/>
          </a:prstGeom>
          <a:noFill/>
        </p:spPr>
        <p:txBody>
          <a:bodyPr wrap="square" rtlCol="0">
            <a:spAutoFit/>
          </a:bodyPr>
          <a:lstStyle/>
          <a:p>
            <a:r>
              <a:rPr lang="en-US" sz="5600" b="1">
                <a:solidFill>
                  <a:srgbClr val="389FDF"/>
                </a:solidFill>
              </a:rPr>
              <a:t>20%</a:t>
            </a:r>
          </a:p>
        </p:txBody>
      </p:sp>
      <p:sp>
        <p:nvSpPr>
          <p:cNvPr id="29" name="TextBox 28">
            <a:extLst>
              <a:ext uri="{FF2B5EF4-FFF2-40B4-BE49-F238E27FC236}">
                <a16:creationId xmlns:a16="http://schemas.microsoft.com/office/drawing/2014/main" id="{53021447-B877-475B-ACF8-A6DD5FF7239D}"/>
              </a:ext>
            </a:extLst>
          </p:cNvPr>
          <p:cNvSpPr txBox="1"/>
          <p:nvPr/>
        </p:nvSpPr>
        <p:spPr>
          <a:xfrm>
            <a:off x="7962024" y="4511139"/>
            <a:ext cx="4538784" cy="707886"/>
          </a:xfrm>
          <a:prstGeom prst="rect">
            <a:avLst/>
          </a:prstGeom>
          <a:noFill/>
        </p:spPr>
        <p:txBody>
          <a:bodyPr wrap="square" rtlCol="0">
            <a:spAutoFit/>
          </a:bodyPr>
          <a:lstStyle/>
          <a:p>
            <a:pPr algn="ctr"/>
            <a:r>
              <a:rPr lang="en-US" sz="2000" cap="all">
                <a:solidFill>
                  <a:schemeClr val="tx1">
                    <a:lumMod val="50000"/>
                    <a:lumOff val="50000"/>
                  </a:schemeClr>
                </a:solidFill>
              </a:rPr>
              <a:t>Quantified </a:t>
            </a:r>
          </a:p>
          <a:p>
            <a:pPr algn="ctr"/>
            <a:r>
              <a:rPr lang="en-US" sz="2000" cap="all">
                <a:solidFill>
                  <a:schemeClr val="tx1">
                    <a:lumMod val="50000"/>
                    <a:lumOff val="50000"/>
                  </a:schemeClr>
                </a:solidFill>
              </a:rPr>
              <a:t>impact reporting</a:t>
            </a:r>
          </a:p>
        </p:txBody>
      </p:sp>
      <p:sp>
        <p:nvSpPr>
          <p:cNvPr id="26" name="TextBox 25">
            <a:extLst>
              <a:ext uri="{FF2B5EF4-FFF2-40B4-BE49-F238E27FC236}">
                <a16:creationId xmlns:a16="http://schemas.microsoft.com/office/drawing/2014/main" id="{692FEC8B-42EC-4581-BC94-51068DBD104A}"/>
              </a:ext>
            </a:extLst>
          </p:cNvPr>
          <p:cNvSpPr txBox="1"/>
          <p:nvPr/>
        </p:nvSpPr>
        <p:spPr>
          <a:xfrm>
            <a:off x="7621229" y="2200207"/>
            <a:ext cx="1405931" cy="1446550"/>
          </a:xfrm>
          <a:prstGeom prst="rect">
            <a:avLst/>
          </a:prstGeom>
          <a:noFill/>
        </p:spPr>
        <p:txBody>
          <a:bodyPr wrap="square" rtlCol="0">
            <a:spAutoFit/>
          </a:bodyPr>
          <a:lstStyle/>
          <a:p>
            <a:pPr algn="ctr"/>
            <a:r>
              <a:rPr lang="en-US" sz="8800" dirty="0">
                <a:solidFill>
                  <a:schemeClr val="bg1">
                    <a:lumMod val="65000"/>
                  </a:schemeClr>
                </a:solidFill>
              </a:rPr>
              <a:t>&amp;</a:t>
            </a:r>
            <a:endParaRPr lang="en-US" dirty="0">
              <a:solidFill>
                <a:schemeClr val="bg1">
                  <a:lumMod val="65000"/>
                </a:schemeClr>
              </a:solidFill>
            </a:endParaRPr>
          </a:p>
        </p:txBody>
      </p:sp>
      <p:pic>
        <p:nvPicPr>
          <p:cNvPr id="6" name="Picture 5">
            <a:extLst>
              <a:ext uri="{FF2B5EF4-FFF2-40B4-BE49-F238E27FC236}">
                <a16:creationId xmlns:a16="http://schemas.microsoft.com/office/drawing/2014/main" id="{8CD3E38D-F05A-4C86-9F0A-4C45C12C0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801" y="1950255"/>
            <a:ext cx="2183630" cy="2183630"/>
          </a:xfrm>
          <a:prstGeom prst="rect">
            <a:avLst/>
          </a:prstGeom>
        </p:spPr>
      </p:pic>
    </p:spTree>
    <p:extLst>
      <p:ext uri="{BB962C8B-B14F-4D97-AF65-F5344CB8AC3E}">
        <p14:creationId xmlns:p14="http://schemas.microsoft.com/office/powerpoint/2010/main" val="1484500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08000" y="3248810"/>
            <a:ext cx="3556143" cy="2554545"/>
          </a:xfrm>
          <a:prstGeom prst="rect">
            <a:avLst/>
          </a:prstGeom>
        </p:spPr>
        <p:txBody>
          <a:bodyPr wrap="square">
            <a:spAutoFit/>
          </a:bodyPr>
          <a:lstStyle/>
          <a:p>
            <a:r>
              <a:rPr lang="en-US" sz="2000" dirty="0">
                <a:solidFill>
                  <a:schemeClr val="bg1">
                    <a:lumMod val="50000"/>
                  </a:schemeClr>
                </a:solidFill>
              </a:rPr>
              <a:t>To provide property developers with a competitive advantage through product differentiation, capturing all of the benefits of certification affordability, a streamlined certification process, and association with the World Bank Group brand.</a:t>
            </a:r>
          </a:p>
        </p:txBody>
      </p:sp>
      <p:sp>
        <p:nvSpPr>
          <p:cNvPr id="33" name="Rectangle 32"/>
          <p:cNvSpPr/>
          <p:nvPr/>
        </p:nvSpPr>
        <p:spPr>
          <a:xfrm>
            <a:off x="1" y="1496291"/>
            <a:ext cx="87726" cy="5041252"/>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p:cNvSpPr/>
          <p:nvPr/>
        </p:nvSpPr>
        <p:spPr>
          <a:xfrm>
            <a:off x="1562219" y="2524369"/>
            <a:ext cx="2235200" cy="584775"/>
          </a:xfrm>
          <a:prstGeom prst="rect">
            <a:avLst/>
          </a:prstGeom>
          <a:noFill/>
        </p:spPr>
        <p:txBody>
          <a:bodyPr wrap="square">
            <a:spAutoFit/>
          </a:bodyPr>
          <a:lstStyle/>
          <a:p>
            <a:pPr algn="r"/>
            <a:r>
              <a:rPr lang="ms-MY" sz="3200">
                <a:solidFill>
                  <a:schemeClr val="tx1">
                    <a:lumMod val="50000"/>
                    <a:lumOff val="50000"/>
                  </a:schemeClr>
                </a:solidFill>
              </a:rPr>
              <a:t>Objective</a:t>
            </a:r>
          </a:p>
        </p:txBody>
      </p:sp>
      <p:sp>
        <p:nvSpPr>
          <p:cNvPr id="64" name="TextBox 63">
            <a:extLst>
              <a:ext uri="{FF2B5EF4-FFF2-40B4-BE49-F238E27FC236}">
                <a16:creationId xmlns:a16="http://schemas.microsoft.com/office/drawing/2014/main" id="{80895EC2-2E8E-411E-A4EF-C2D6FB077625}"/>
              </a:ext>
            </a:extLst>
          </p:cNvPr>
          <p:cNvSpPr txBox="1"/>
          <p:nvPr/>
        </p:nvSpPr>
        <p:spPr>
          <a:xfrm>
            <a:off x="0" y="257999"/>
            <a:ext cx="12192000" cy="954107"/>
          </a:xfrm>
          <a:prstGeom prst="rect">
            <a:avLst/>
          </a:prstGeom>
          <a:noFill/>
        </p:spPr>
        <p:txBody>
          <a:bodyPr wrap="square" rtlCol="0">
            <a:spAutoFit/>
          </a:bodyPr>
          <a:lstStyle/>
          <a:p>
            <a:pPr algn="ctr"/>
            <a:r>
              <a:rPr lang="en-US" sz="2800" dirty="0">
                <a:solidFill>
                  <a:schemeClr val="bg1">
                    <a:lumMod val="50000"/>
                  </a:schemeClr>
                </a:solidFill>
              </a:rPr>
              <a:t>WHY EDGE: </a:t>
            </a:r>
            <a:r>
              <a:rPr lang="en-US" sz="2800" b="1" dirty="0">
                <a:solidFill>
                  <a:schemeClr val="bg1">
                    <a:lumMod val="50000"/>
                  </a:schemeClr>
                </a:solidFill>
              </a:rPr>
              <a:t>DIFFERENTIATING PROPERTIES</a:t>
            </a:r>
            <a:r>
              <a:rPr lang="en-US" sz="2800" dirty="0">
                <a:solidFill>
                  <a:schemeClr val="bg1">
                    <a:lumMod val="50000"/>
                  </a:schemeClr>
                </a:solidFill>
              </a:rPr>
              <a:t> THROUGH EDGE CERTIFICATION</a:t>
            </a:r>
          </a:p>
          <a:p>
            <a:pPr algn="ctr"/>
            <a:r>
              <a:rPr lang="en-US" sz="2800" dirty="0">
                <a:solidFill>
                  <a:schemeClr val="bg1">
                    <a:lumMod val="50000"/>
                  </a:schemeClr>
                </a:solidFill>
              </a:rPr>
              <a:t>________</a:t>
            </a:r>
          </a:p>
        </p:txBody>
      </p:sp>
      <p:pic>
        <p:nvPicPr>
          <p:cNvPr id="56" name="Picture 55">
            <a:extLst>
              <a:ext uri="{FF2B5EF4-FFF2-40B4-BE49-F238E27FC236}">
                <a16:creationId xmlns:a16="http://schemas.microsoft.com/office/drawing/2014/main" id="{ACB09C80-5088-4128-99A8-973BC5E04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55" name="Picture 54">
            <a:extLst>
              <a:ext uri="{FF2B5EF4-FFF2-40B4-BE49-F238E27FC236}">
                <a16:creationId xmlns:a16="http://schemas.microsoft.com/office/drawing/2014/main" id="{CE062D15-7A54-4415-AC51-4671ED68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68" y="1426072"/>
            <a:ext cx="1715195" cy="1715195"/>
          </a:xfrm>
          <a:prstGeom prst="rect">
            <a:avLst/>
          </a:prstGeom>
        </p:spPr>
      </p:pic>
      <p:sp>
        <p:nvSpPr>
          <p:cNvPr id="59" name="Rectangle 58">
            <a:extLst>
              <a:ext uri="{FF2B5EF4-FFF2-40B4-BE49-F238E27FC236}">
                <a16:creationId xmlns:a16="http://schemas.microsoft.com/office/drawing/2014/main" id="{973BCA47-10B1-475D-A2C7-ABE28ECB5906}"/>
              </a:ext>
            </a:extLst>
          </p:cNvPr>
          <p:cNvSpPr/>
          <p:nvPr/>
        </p:nvSpPr>
        <p:spPr>
          <a:xfrm>
            <a:off x="4257624" y="1545792"/>
            <a:ext cx="7934376" cy="4418128"/>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A1DE"/>
              </a:solidFill>
            </a:endParaRPr>
          </a:p>
        </p:txBody>
      </p:sp>
      <p:sp>
        <p:nvSpPr>
          <p:cNvPr id="60" name="TextBox 59">
            <a:extLst>
              <a:ext uri="{FF2B5EF4-FFF2-40B4-BE49-F238E27FC236}">
                <a16:creationId xmlns:a16="http://schemas.microsoft.com/office/drawing/2014/main" id="{145B8180-93FE-49AB-90A1-81A6522CBCEC}"/>
              </a:ext>
            </a:extLst>
          </p:cNvPr>
          <p:cNvSpPr txBox="1"/>
          <p:nvPr/>
        </p:nvSpPr>
        <p:spPr>
          <a:xfrm>
            <a:off x="4412833" y="1536686"/>
            <a:ext cx="6465699" cy="615553"/>
          </a:xfrm>
          <a:prstGeom prst="rect">
            <a:avLst/>
          </a:prstGeom>
          <a:noFill/>
        </p:spPr>
        <p:txBody>
          <a:bodyPr wrap="square" rtlCol="0">
            <a:spAutoFit/>
          </a:bodyPr>
          <a:lstStyle/>
          <a:p>
            <a:r>
              <a:rPr lang="en-US" sz="3400">
                <a:solidFill>
                  <a:schemeClr val="bg1"/>
                </a:solidFill>
              </a:rPr>
              <a:t>ADVANTAGES FOR DEVELOPERS</a:t>
            </a:r>
          </a:p>
        </p:txBody>
      </p:sp>
      <p:cxnSp>
        <p:nvCxnSpPr>
          <p:cNvPr id="61" name="Straight Connector 60">
            <a:extLst>
              <a:ext uri="{FF2B5EF4-FFF2-40B4-BE49-F238E27FC236}">
                <a16:creationId xmlns:a16="http://schemas.microsoft.com/office/drawing/2014/main" id="{39B8916B-400E-4FCA-9C6A-C933EE41A34C}"/>
              </a:ext>
            </a:extLst>
          </p:cNvPr>
          <p:cNvCxnSpPr/>
          <p:nvPr/>
        </p:nvCxnSpPr>
        <p:spPr>
          <a:xfrm flipV="1">
            <a:off x="4479740" y="2048017"/>
            <a:ext cx="7429762" cy="25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97F22B0B-90E5-4710-A0D2-BD32BAF26B3E}"/>
              </a:ext>
            </a:extLst>
          </p:cNvPr>
          <p:cNvGrpSpPr/>
          <p:nvPr/>
        </p:nvGrpSpPr>
        <p:grpSpPr>
          <a:xfrm>
            <a:off x="4596765" y="2309813"/>
            <a:ext cx="7595235" cy="707886"/>
            <a:chOff x="4596765" y="2456743"/>
            <a:chExt cx="7595235" cy="707886"/>
          </a:xfrm>
        </p:grpSpPr>
        <p:sp>
          <p:nvSpPr>
            <p:cNvPr id="66" name="Rectangle 65">
              <a:extLst>
                <a:ext uri="{FF2B5EF4-FFF2-40B4-BE49-F238E27FC236}">
                  <a16:creationId xmlns:a16="http://schemas.microsoft.com/office/drawing/2014/main" id="{6B7F4057-F6E1-464E-BDEC-8F4790C8935D}"/>
                </a:ext>
              </a:extLst>
            </p:cNvPr>
            <p:cNvSpPr/>
            <p:nvPr/>
          </p:nvSpPr>
          <p:spPr>
            <a:xfrm>
              <a:off x="5021557" y="2456743"/>
              <a:ext cx="7170443" cy="707886"/>
            </a:xfrm>
            <a:prstGeom prst="rect">
              <a:avLst/>
            </a:prstGeom>
            <a:noFill/>
          </p:spPr>
          <p:txBody>
            <a:bodyPr wrap="square">
              <a:spAutoFit/>
            </a:bodyPr>
            <a:lstStyle/>
            <a:p>
              <a:r>
                <a:rPr lang="ms-MY" sz="2000" dirty="0">
                  <a:solidFill>
                    <a:schemeClr val="bg1"/>
                  </a:solidFill>
                </a:rPr>
                <a:t>Positioning as a first mover in the market with a major marketing and communications push backed by the World Bank Group brand</a:t>
              </a:r>
            </a:p>
          </p:txBody>
        </p:sp>
        <p:grpSp>
          <p:nvGrpSpPr>
            <p:cNvPr id="67" name="Group 66">
              <a:extLst>
                <a:ext uri="{FF2B5EF4-FFF2-40B4-BE49-F238E27FC236}">
                  <a16:creationId xmlns:a16="http://schemas.microsoft.com/office/drawing/2014/main" id="{02BFE776-D7C6-4A78-BB67-DAE672E63C1F}"/>
                </a:ext>
              </a:extLst>
            </p:cNvPr>
            <p:cNvGrpSpPr/>
            <p:nvPr/>
          </p:nvGrpSpPr>
          <p:grpSpPr>
            <a:xfrm>
              <a:off x="4596765" y="2486252"/>
              <a:ext cx="357496" cy="356616"/>
              <a:chOff x="3366974" y="1620107"/>
              <a:chExt cx="370114" cy="407494"/>
            </a:xfrm>
          </p:grpSpPr>
          <p:sp>
            <p:nvSpPr>
              <p:cNvPr id="68" name="Oval 67">
                <a:extLst>
                  <a:ext uri="{FF2B5EF4-FFF2-40B4-BE49-F238E27FC236}">
                    <a16:creationId xmlns:a16="http://schemas.microsoft.com/office/drawing/2014/main" id="{45D299E5-EC42-461A-97A6-CB011BF47F14}"/>
                  </a:ext>
                </a:extLst>
              </p:cNvPr>
              <p:cNvSpPr/>
              <p:nvPr/>
            </p:nvSpPr>
            <p:spPr>
              <a:xfrm>
                <a:off x="3366974" y="1620107"/>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Freeform 26">
                <a:extLst>
                  <a:ext uri="{FF2B5EF4-FFF2-40B4-BE49-F238E27FC236}">
                    <a16:creationId xmlns:a16="http://schemas.microsoft.com/office/drawing/2014/main" id="{0D791D1B-4C87-4A6E-AF6B-80FD4843F9AB}"/>
                  </a:ext>
                </a:extLst>
              </p:cNvPr>
              <p:cNvSpPr>
                <a:spLocks/>
              </p:cNvSpPr>
              <p:nvPr/>
            </p:nvSpPr>
            <p:spPr bwMode="auto">
              <a:xfrm>
                <a:off x="3468130" y="172149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sp>
        <p:nvSpPr>
          <p:cNvPr id="70" name="Freeform 26">
            <a:extLst>
              <a:ext uri="{FF2B5EF4-FFF2-40B4-BE49-F238E27FC236}">
                <a16:creationId xmlns:a16="http://schemas.microsoft.com/office/drawing/2014/main" id="{2A273863-B743-4348-80E1-FDA34FEE16C2}"/>
              </a:ext>
            </a:extLst>
          </p:cNvPr>
          <p:cNvSpPr>
            <a:spLocks/>
          </p:cNvSpPr>
          <p:nvPr/>
        </p:nvSpPr>
        <p:spPr bwMode="auto">
          <a:xfrm>
            <a:off x="4614615" y="2946133"/>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71" name="Freeform 26">
            <a:extLst>
              <a:ext uri="{FF2B5EF4-FFF2-40B4-BE49-F238E27FC236}">
                <a16:creationId xmlns:a16="http://schemas.microsoft.com/office/drawing/2014/main" id="{5C87C1C1-0C35-4568-8FE0-74AAAB585EC7}"/>
              </a:ext>
            </a:extLst>
          </p:cNvPr>
          <p:cNvSpPr>
            <a:spLocks/>
          </p:cNvSpPr>
          <p:nvPr/>
        </p:nvSpPr>
        <p:spPr bwMode="auto">
          <a:xfrm>
            <a:off x="4614615" y="4463772"/>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72" name="Group 71">
            <a:extLst>
              <a:ext uri="{FF2B5EF4-FFF2-40B4-BE49-F238E27FC236}">
                <a16:creationId xmlns:a16="http://schemas.microsoft.com/office/drawing/2014/main" id="{54CA9D7B-5CE6-48E9-9AE5-22FA01291D81}"/>
              </a:ext>
            </a:extLst>
          </p:cNvPr>
          <p:cNvGrpSpPr/>
          <p:nvPr/>
        </p:nvGrpSpPr>
        <p:grpSpPr>
          <a:xfrm>
            <a:off x="4596765" y="3079676"/>
            <a:ext cx="7355633" cy="408110"/>
            <a:chOff x="4596765" y="3408417"/>
            <a:chExt cx="7355633" cy="408110"/>
          </a:xfrm>
        </p:grpSpPr>
        <p:sp>
          <p:nvSpPr>
            <p:cNvPr id="73" name="Rectangle 72">
              <a:extLst>
                <a:ext uri="{FF2B5EF4-FFF2-40B4-BE49-F238E27FC236}">
                  <a16:creationId xmlns:a16="http://schemas.microsoft.com/office/drawing/2014/main" id="{62E9059C-02FE-474E-A711-78F9F7350975}"/>
                </a:ext>
              </a:extLst>
            </p:cNvPr>
            <p:cNvSpPr/>
            <p:nvPr/>
          </p:nvSpPr>
          <p:spPr>
            <a:xfrm>
              <a:off x="4983874" y="3408417"/>
              <a:ext cx="6968524" cy="400110"/>
            </a:xfrm>
            <a:prstGeom prst="rect">
              <a:avLst/>
            </a:prstGeom>
            <a:noFill/>
          </p:spPr>
          <p:txBody>
            <a:bodyPr wrap="square">
              <a:spAutoFit/>
            </a:bodyPr>
            <a:lstStyle/>
            <a:p>
              <a:r>
                <a:rPr lang="ms-MY" sz="2000">
                  <a:solidFill>
                    <a:schemeClr val="bg1"/>
                  </a:solidFill>
                </a:rPr>
                <a:t>Potentially higher prices or quicker sales through differentiation</a:t>
              </a:r>
            </a:p>
          </p:txBody>
        </p:sp>
        <p:grpSp>
          <p:nvGrpSpPr>
            <p:cNvPr id="74" name="Group 73">
              <a:extLst>
                <a:ext uri="{FF2B5EF4-FFF2-40B4-BE49-F238E27FC236}">
                  <a16:creationId xmlns:a16="http://schemas.microsoft.com/office/drawing/2014/main" id="{E4B0951A-59E2-41E6-B349-EAB94B2F5C57}"/>
                </a:ext>
              </a:extLst>
            </p:cNvPr>
            <p:cNvGrpSpPr/>
            <p:nvPr/>
          </p:nvGrpSpPr>
          <p:grpSpPr>
            <a:xfrm>
              <a:off x="4596765" y="3459911"/>
              <a:ext cx="357496" cy="356616"/>
              <a:chOff x="3366974" y="1400413"/>
              <a:chExt cx="370114" cy="407494"/>
            </a:xfrm>
          </p:grpSpPr>
          <p:sp>
            <p:nvSpPr>
              <p:cNvPr id="78" name="Oval 77">
                <a:extLst>
                  <a:ext uri="{FF2B5EF4-FFF2-40B4-BE49-F238E27FC236}">
                    <a16:creationId xmlns:a16="http://schemas.microsoft.com/office/drawing/2014/main" id="{DAE2D271-D346-44A0-B715-EAC9A49FD27E}"/>
                  </a:ext>
                </a:extLst>
              </p:cNvPr>
              <p:cNvSpPr/>
              <p:nvPr/>
            </p:nvSpPr>
            <p:spPr>
              <a:xfrm>
                <a:off x="3366974" y="1400413"/>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Freeform 26">
                <a:extLst>
                  <a:ext uri="{FF2B5EF4-FFF2-40B4-BE49-F238E27FC236}">
                    <a16:creationId xmlns:a16="http://schemas.microsoft.com/office/drawing/2014/main" id="{175542AD-2A8B-4EFD-AA1B-8861CD7496E1}"/>
                  </a:ext>
                </a:extLst>
              </p:cNvPr>
              <p:cNvSpPr>
                <a:spLocks/>
              </p:cNvSpPr>
              <p:nvPr/>
            </p:nvSpPr>
            <p:spPr bwMode="auto">
              <a:xfrm>
                <a:off x="3473694" y="151792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80" name="Group 79">
            <a:extLst>
              <a:ext uri="{FF2B5EF4-FFF2-40B4-BE49-F238E27FC236}">
                <a16:creationId xmlns:a16="http://schemas.microsoft.com/office/drawing/2014/main" id="{D2EB5ECD-410D-411A-BA81-D0C46C9F4EB3}"/>
              </a:ext>
            </a:extLst>
          </p:cNvPr>
          <p:cNvGrpSpPr/>
          <p:nvPr/>
        </p:nvGrpSpPr>
        <p:grpSpPr>
          <a:xfrm>
            <a:off x="4596765" y="4460588"/>
            <a:ext cx="7411727" cy="710560"/>
            <a:chOff x="4596765" y="5415108"/>
            <a:chExt cx="7218981" cy="710560"/>
          </a:xfrm>
        </p:grpSpPr>
        <p:sp>
          <p:nvSpPr>
            <p:cNvPr id="84" name="Rectangle 83">
              <a:extLst>
                <a:ext uri="{FF2B5EF4-FFF2-40B4-BE49-F238E27FC236}">
                  <a16:creationId xmlns:a16="http://schemas.microsoft.com/office/drawing/2014/main" id="{CFB8082D-5816-4F6C-9445-C9800D83F6EE}"/>
                </a:ext>
              </a:extLst>
            </p:cNvPr>
            <p:cNvSpPr/>
            <p:nvPr/>
          </p:nvSpPr>
          <p:spPr>
            <a:xfrm>
              <a:off x="5025025" y="5417782"/>
              <a:ext cx="6790721" cy="707886"/>
            </a:xfrm>
            <a:prstGeom prst="rect">
              <a:avLst/>
            </a:prstGeom>
            <a:noFill/>
          </p:spPr>
          <p:txBody>
            <a:bodyPr wrap="square">
              <a:spAutoFit/>
            </a:bodyPr>
            <a:lstStyle/>
            <a:p>
              <a:r>
                <a:rPr lang="ms-MY" sz="2000" dirty="0">
                  <a:solidFill>
                    <a:schemeClr val="bg1"/>
                  </a:solidFill>
                </a:rPr>
                <a:t>Lowered costs by incorporating EDGE early into the design process</a:t>
              </a:r>
            </a:p>
          </p:txBody>
        </p:sp>
        <p:grpSp>
          <p:nvGrpSpPr>
            <p:cNvPr id="85" name="Group 84">
              <a:extLst>
                <a:ext uri="{FF2B5EF4-FFF2-40B4-BE49-F238E27FC236}">
                  <a16:creationId xmlns:a16="http://schemas.microsoft.com/office/drawing/2014/main" id="{6683A595-0C2C-4CB9-BF5D-6A7304255015}"/>
                </a:ext>
              </a:extLst>
            </p:cNvPr>
            <p:cNvGrpSpPr/>
            <p:nvPr/>
          </p:nvGrpSpPr>
          <p:grpSpPr>
            <a:xfrm>
              <a:off x="4596765" y="5415108"/>
              <a:ext cx="357496" cy="356617"/>
              <a:chOff x="3366974" y="1636156"/>
              <a:chExt cx="370114" cy="407496"/>
            </a:xfrm>
          </p:grpSpPr>
          <p:sp>
            <p:nvSpPr>
              <p:cNvPr id="86" name="Oval 85">
                <a:extLst>
                  <a:ext uri="{FF2B5EF4-FFF2-40B4-BE49-F238E27FC236}">
                    <a16:creationId xmlns:a16="http://schemas.microsoft.com/office/drawing/2014/main" id="{91C5EC6A-B7D8-4042-8AB8-9352044EF1A3}"/>
                  </a:ext>
                </a:extLst>
              </p:cNvPr>
              <p:cNvSpPr/>
              <p:nvPr/>
            </p:nvSpPr>
            <p:spPr>
              <a:xfrm>
                <a:off x="3366974" y="1636156"/>
                <a:ext cx="370114" cy="40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Freeform 26">
                <a:extLst>
                  <a:ext uri="{FF2B5EF4-FFF2-40B4-BE49-F238E27FC236}">
                    <a16:creationId xmlns:a16="http://schemas.microsoft.com/office/drawing/2014/main" id="{E2CA606B-2EF3-4B15-8415-537691ADC7F8}"/>
                  </a:ext>
                </a:extLst>
              </p:cNvPr>
              <p:cNvSpPr>
                <a:spLocks/>
              </p:cNvSpPr>
              <p:nvPr/>
            </p:nvSpPr>
            <p:spPr bwMode="auto">
              <a:xfrm>
                <a:off x="3468130" y="1764572"/>
                <a:ext cx="160096" cy="16603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88" name="Group 87">
            <a:extLst>
              <a:ext uri="{FF2B5EF4-FFF2-40B4-BE49-F238E27FC236}">
                <a16:creationId xmlns:a16="http://schemas.microsoft.com/office/drawing/2014/main" id="{42F7A03C-6975-433E-B8A1-A87315C48140}"/>
              </a:ext>
            </a:extLst>
          </p:cNvPr>
          <p:cNvGrpSpPr/>
          <p:nvPr/>
        </p:nvGrpSpPr>
        <p:grpSpPr>
          <a:xfrm>
            <a:off x="4596765" y="3659561"/>
            <a:ext cx="7390041" cy="719700"/>
            <a:chOff x="4614615" y="3794489"/>
            <a:chExt cx="7390041" cy="719700"/>
          </a:xfrm>
        </p:grpSpPr>
        <p:sp>
          <p:nvSpPr>
            <p:cNvPr id="89" name="Freeform 26">
              <a:extLst>
                <a:ext uri="{FF2B5EF4-FFF2-40B4-BE49-F238E27FC236}">
                  <a16:creationId xmlns:a16="http://schemas.microsoft.com/office/drawing/2014/main" id="{3F165305-1362-46EA-8FE7-6C3D0BF43EE2}"/>
                </a:ext>
              </a:extLst>
            </p:cNvPr>
            <p:cNvSpPr>
              <a:spLocks/>
            </p:cNvSpPr>
            <p:nvPr/>
          </p:nvSpPr>
          <p:spPr bwMode="auto">
            <a:xfrm>
              <a:off x="4614615" y="379448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0" name="Freeform 26">
              <a:extLst>
                <a:ext uri="{FF2B5EF4-FFF2-40B4-BE49-F238E27FC236}">
                  <a16:creationId xmlns:a16="http://schemas.microsoft.com/office/drawing/2014/main" id="{6BC91283-A172-4DE0-9C06-59A128A9209B}"/>
                </a:ext>
              </a:extLst>
            </p:cNvPr>
            <p:cNvSpPr>
              <a:spLocks/>
            </p:cNvSpPr>
            <p:nvPr/>
          </p:nvSpPr>
          <p:spPr bwMode="auto">
            <a:xfrm>
              <a:off x="4614615" y="419490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2" name="Rectangle 91">
              <a:extLst>
                <a:ext uri="{FF2B5EF4-FFF2-40B4-BE49-F238E27FC236}">
                  <a16:creationId xmlns:a16="http://schemas.microsoft.com/office/drawing/2014/main" id="{9FD8FCAF-A963-46FE-984E-CC9BDB8181B3}"/>
                </a:ext>
              </a:extLst>
            </p:cNvPr>
            <p:cNvSpPr/>
            <p:nvPr/>
          </p:nvSpPr>
          <p:spPr>
            <a:xfrm>
              <a:off x="5033269" y="3806303"/>
              <a:ext cx="6971387" cy="707886"/>
            </a:xfrm>
            <a:prstGeom prst="rect">
              <a:avLst/>
            </a:prstGeom>
            <a:noFill/>
          </p:spPr>
          <p:txBody>
            <a:bodyPr wrap="square">
              <a:spAutoFit/>
            </a:bodyPr>
            <a:lstStyle/>
            <a:p>
              <a:r>
                <a:rPr lang="ms-MY" sz="2000" dirty="0">
                  <a:solidFill>
                    <a:schemeClr val="bg1"/>
                  </a:solidFill>
                </a:rPr>
                <a:t>Online certification process from A to Z with the most affordable certification fees and free use of the design software.</a:t>
              </a:r>
            </a:p>
          </p:txBody>
        </p:sp>
        <p:sp>
          <p:nvSpPr>
            <p:cNvPr id="93" name="Oval 92">
              <a:extLst>
                <a:ext uri="{FF2B5EF4-FFF2-40B4-BE49-F238E27FC236}">
                  <a16:creationId xmlns:a16="http://schemas.microsoft.com/office/drawing/2014/main" id="{77AE069D-FB96-4E81-B05C-C9DDAA06FE38}"/>
                </a:ext>
              </a:extLst>
            </p:cNvPr>
            <p:cNvSpPr/>
            <p:nvPr/>
          </p:nvSpPr>
          <p:spPr>
            <a:xfrm>
              <a:off x="4617524" y="3932135"/>
              <a:ext cx="357496" cy="356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Freeform 26">
              <a:extLst>
                <a:ext uri="{FF2B5EF4-FFF2-40B4-BE49-F238E27FC236}">
                  <a16:creationId xmlns:a16="http://schemas.microsoft.com/office/drawing/2014/main" id="{30037AE6-6119-4785-9F70-37F2C076FEF5}"/>
                </a:ext>
              </a:extLst>
            </p:cNvPr>
            <p:cNvSpPr>
              <a:spLocks/>
            </p:cNvSpPr>
            <p:nvPr/>
          </p:nvSpPr>
          <p:spPr bwMode="auto">
            <a:xfrm>
              <a:off x="4750757" y="4349237"/>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9" name="Freeform 26">
              <a:extLst>
                <a:ext uri="{FF2B5EF4-FFF2-40B4-BE49-F238E27FC236}">
                  <a16:creationId xmlns:a16="http://schemas.microsoft.com/office/drawing/2014/main" id="{125ABE86-A1FC-4AD5-AAA0-B473991FF2F0}"/>
                </a:ext>
              </a:extLst>
            </p:cNvPr>
            <p:cNvSpPr>
              <a:spLocks/>
            </p:cNvSpPr>
            <p:nvPr/>
          </p:nvSpPr>
          <p:spPr bwMode="auto">
            <a:xfrm>
              <a:off x="4720052" y="4042988"/>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nvGrpSpPr>
          <p:cNvPr id="100" name="Group 99">
            <a:extLst>
              <a:ext uri="{FF2B5EF4-FFF2-40B4-BE49-F238E27FC236}">
                <a16:creationId xmlns:a16="http://schemas.microsoft.com/office/drawing/2014/main" id="{EC9F5550-8253-4086-A88E-E7C3E995DAF1}"/>
              </a:ext>
            </a:extLst>
          </p:cNvPr>
          <p:cNvGrpSpPr/>
          <p:nvPr/>
        </p:nvGrpSpPr>
        <p:grpSpPr>
          <a:xfrm>
            <a:off x="4596765" y="5184536"/>
            <a:ext cx="7589096" cy="707886"/>
            <a:chOff x="4618029" y="5010413"/>
            <a:chExt cx="7374495" cy="707886"/>
          </a:xfrm>
        </p:grpSpPr>
        <p:sp>
          <p:nvSpPr>
            <p:cNvPr id="101" name="Freeform 26">
              <a:extLst>
                <a:ext uri="{FF2B5EF4-FFF2-40B4-BE49-F238E27FC236}">
                  <a16:creationId xmlns:a16="http://schemas.microsoft.com/office/drawing/2014/main" id="{ABCF028C-B7B9-4D35-8982-C1049059C7E9}"/>
                </a:ext>
              </a:extLst>
            </p:cNvPr>
            <p:cNvSpPr>
              <a:spLocks/>
            </p:cNvSpPr>
            <p:nvPr/>
          </p:nvSpPr>
          <p:spPr bwMode="auto">
            <a:xfrm>
              <a:off x="4635879" y="5173496"/>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102" name="Group 101">
              <a:extLst>
                <a:ext uri="{FF2B5EF4-FFF2-40B4-BE49-F238E27FC236}">
                  <a16:creationId xmlns:a16="http://schemas.microsoft.com/office/drawing/2014/main" id="{036E50A7-54B5-4928-9BC0-4EC75FBBCFC2}"/>
                </a:ext>
              </a:extLst>
            </p:cNvPr>
            <p:cNvGrpSpPr/>
            <p:nvPr/>
          </p:nvGrpSpPr>
          <p:grpSpPr>
            <a:xfrm>
              <a:off x="4618029" y="5010413"/>
              <a:ext cx="7374495" cy="707886"/>
              <a:chOff x="4596765" y="5783044"/>
              <a:chExt cx="7374495" cy="707886"/>
            </a:xfrm>
          </p:grpSpPr>
          <p:sp>
            <p:nvSpPr>
              <p:cNvPr id="103" name="Rectangle 102">
                <a:extLst>
                  <a:ext uri="{FF2B5EF4-FFF2-40B4-BE49-F238E27FC236}">
                    <a16:creationId xmlns:a16="http://schemas.microsoft.com/office/drawing/2014/main" id="{3D77C0A8-7F5C-4BF8-825F-81CF868AA59C}"/>
                  </a:ext>
                </a:extLst>
              </p:cNvPr>
              <p:cNvSpPr/>
              <p:nvPr/>
            </p:nvSpPr>
            <p:spPr>
              <a:xfrm>
                <a:off x="5003580" y="5783044"/>
                <a:ext cx="6967680" cy="707886"/>
              </a:xfrm>
              <a:prstGeom prst="rect">
                <a:avLst/>
              </a:prstGeom>
              <a:noFill/>
            </p:spPr>
            <p:txBody>
              <a:bodyPr wrap="square">
                <a:spAutoFit/>
              </a:bodyPr>
              <a:lstStyle/>
              <a:p>
                <a:r>
                  <a:rPr lang="ms-MY" sz="2000" dirty="0">
                    <a:solidFill>
                      <a:schemeClr val="bg1"/>
                    </a:solidFill>
                  </a:rPr>
                  <a:t>Certification reduces reputational risk, satisfies compliance criteria,  and communicates value to buyers </a:t>
                </a:r>
              </a:p>
            </p:txBody>
          </p:sp>
          <p:grpSp>
            <p:nvGrpSpPr>
              <p:cNvPr id="104" name="Group 103">
                <a:extLst>
                  <a:ext uri="{FF2B5EF4-FFF2-40B4-BE49-F238E27FC236}">
                    <a16:creationId xmlns:a16="http://schemas.microsoft.com/office/drawing/2014/main" id="{5FB7AE53-BF40-4A4D-9049-264FD7A9CF95}"/>
                  </a:ext>
                </a:extLst>
              </p:cNvPr>
              <p:cNvGrpSpPr/>
              <p:nvPr/>
            </p:nvGrpSpPr>
            <p:grpSpPr>
              <a:xfrm>
                <a:off x="4596765" y="5966268"/>
                <a:ext cx="357496" cy="356616"/>
                <a:chOff x="3366974" y="1599821"/>
                <a:chExt cx="370114" cy="407494"/>
              </a:xfrm>
            </p:grpSpPr>
            <p:sp>
              <p:nvSpPr>
                <p:cNvPr id="105" name="Oval 104">
                  <a:extLst>
                    <a:ext uri="{FF2B5EF4-FFF2-40B4-BE49-F238E27FC236}">
                      <a16:creationId xmlns:a16="http://schemas.microsoft.com/office/drawing/2014/main" id="{5C84F9E1-4DED-4A2B-91E5-3ECA23D0488C}"/>
                    </a:ext>
                  </a:extLst>
                </p:cNvPr>
                <p:cNvSpPr/>
                <p:nvPr/>
              </p:nvSpPr>
              <p:spPr>
                <a:xfrm>
                  <a:off x="3366974" y="1599821"/>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6" name="Freeform 26">
                  <a:extLst>
                    <a:ext uri="{FF2B5EF4-FFF2-40B4-BE49-F238E27FC236}">
                      <a16:creationId xmlns:a16="http://schemas.microsoft.com/office/drawing/2014/main" id="{194ABD61-301C-4450-A7C2-0C1C64960D20}"/>
                    </a:ext>
                  </a:extLst>
                </p:cNvPr>
                <p:cNvSpPr>
                  <a:spLocks/>
                </p:cNvSpPr>
                <p:nvPr/>
              </p:nvSpPr>
              <p:spPr bwMode="auto">
                <a:xfrm>
                  <a:off x="3468130" y="1701214"/>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spTree>
    <p:extLst>
      <p:ext uri="{BB962C8B-B14F-4D97-AF65-F5344CB8AC3E}">
        <p14:creationId xmlns:p14="http://schemas.microsoft.com/office/powerpoint/2010/main" val="3806204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a:extLst>
              <a:ext uri="{FF2B5EF4-FFF2-40B4-BE49-F238E27FC236}">
                <a16:creationId xmlns:a16="http://schemas.microsoft.com/office/drawing/2014/main" id="{35F3EBB8-87ED-4CFF-BE5E-7F03F791F5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793808"/>
            <a:ext cx="6403879" cy="4135858"/>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CEDB0DB9-9B91-4798-B845-0AB39BF47B99}"/>
              </a:ext>
            </a:extLst>
          </p:cNvPr>
          <p:cNvSpPr txBox="1">
            <a:spLocks/>
          </p:cNvSpPr>
          <p:nvPr/>
        </p:nvSpPr>
        <p:spPr bwMode="auto">
          <a:xfrm>
            <a:off x="1876174" y="224460"/>
            <a:ext cx="8439652" cy="10318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kern="0" cap="all" dirty="0">
                <a:solidFill>
                  <a:schemeClr val="bg1">
                    <a:lumMod val="50000"/>
                  </a:schemeClr>
                </a:solidFill>
              </a:rPr>
              <a:t>THE </a:t>
            </a:r>
            <a:r>
              <a:rPr lang="en-US" sz="2800" b="1" kern="0" cap="all" dirty="0">
                <a:solidFill>
                  <a:schemeClr val="bg1">
                    <a:lumMod val="50000"/>
                  </a:schemeClr>
                </a:solidFill>
              </a:rPr>
              <a:t>LEADERSHIP OPPORTUNITY</a:t>
            </a:r>
            <a:r>
              <a:rPr lang="en-US" sz="2800" kern="0" cap="all" dirty="0">
                <a:solidFill>
                  <a:schemeClr val="bg1">
                    <a:lumMod val="50000"/>
                  </a:schemeClr>
                </a:solidFill>
              </a:rPr>
              <a:t> FOR CERTIFIED</a:t>
            </a:r>
          </a:p>
          <a:p>
            <a:pPr algn="ctr">
              <a:defRPr/>
            </a:pPr>
            <a:r>
              <a:rPr lang="en-US" sz="2800" kern="0" cap="all" dirty="0">
                <a:solidFill>
                  <a:schemeClr val="bg1">
                    <a:lumMod val="50000"/>
                  </a:schemeClr>
                </a:solidFill>
              </a:rPr>
              <a:t>GREEN BUILDINGS IN MEXICO </a:t>
            </a:r>
          </a:p>
          <a:p>
            <a:pPr algn="ctr">
              <a:defRPr/>
            </a:pPr>
            <a:r>
              <a:rPr lang="en-US" sz="2800" cap="all" dirty="0">
                <a:solidFill>
                  <a:schemeClr val="bg1">
                    <a:lumMod val="50000"/>
                  </a:schemeClr>
                </a:solidFill>
              </a:rPr>
              <a:t>________</a:t>
            </a:r>
          </a:p>
          <a:p>
            <a:pPr algn="ctr">
              <a:defRPr/>
            </a:pPr>
            <a:endParaRPr lang="en-US" sz="2600" kern="0" cap="all" dirty="0">
              <a:solidFill>
                <a:schemeClr val="tx1">
                  <a:lumMod val="65000"/>
                  <a:lumOff val="35000"/>
                </a:schemeClr>
              </a:solidFill>
            </a:endParaRPr>
          </a:p>
        </p:txBody>
      </p:sp>
      <p:sp>
        <p:nvSpPr>
          <p:cNvPr id="13" name="Rounded Rectangle 65">
            <a:extLst>
              <a:ext uri="{FF2B5EF4-FFF2-40B4-BE49-F238E27FC236}">
                <a16:creationId xmlns:a16="http://schemas.microsoft.com/office/drawing/2014/main" id="{FC12D586-5BEF-4C86-9261-A38001000AE7}"/>
              </a:ext>
            </a:extLst>
          </p:cNvPr>
          <p:cNvSpPr/>
          <p:nvPr/>
        </p:nvSpPr>
        <p:spPr bwMode="gray">
          <a:xfrm>
            <a:off x="7402443" y="1713334"/>
            <a:ext cx="4415184" cy="1377240"/>
          </a:xfrm>
          <a:prstGeom prst="roundRect">
            <a:avLst/>
          </a:prstGeom>
          <a:solidFill>
            <a:srgbClr val="92BA5D"/>
          </a:solidFill>
          <a:ln w="6350" cap="flat" cmpd="sng">
            <a:noFill/>
            <a:prstDash val="solid"/>
            <a:round/>
            <a:headEnd type="none" w="med" len="med"/>
            <a:tailEnd type="none" w="med" len="med"/>
          </a:ln>
          <a:effectLst/>
        </p:spPr>
        <p:txBody>
          <a:bodyPr rtlCol="0" anchor="ctr"/>
          <a:lstStyle/>
          <a:p>
            <a:pPr algn="ctr"/>
            <a:endParaRPr lang="en-US" sz="2400"/>
          </a:p>
        </p:txBody>
      </p:sp>
      <p:grpSp>
        <p:nvGrpSpPr>
          <p:cNvPr id="14" name="Group 13">
            <a:extLst>
              <a:ext uri="{FF2B5EF4-FFF2-40B4-BE49-F238E27FC236}">
                <a16:creationId xmlns:a16="http://schemas.microsoft.com/office/drawing/2014/main" id="{68E67F21-B7E6-4376-BCEC-AF715D36CE09}"/>
              </a:ext>
            </a:extLst>
          </p:cNvPr>
          <p:cNvGrpSpPr/>
          <p:nvPr/>
        </p:nvGrpSpPr>
        <p:grpSpPr>
          <a:xfrm>
            <a:off x="7392502" y="3193660"/>
            <a:ext cx="4472878" cy="1338689"/>
            <a:chOff x="7392502" y="3322761"/>
            <a:chExt cx="4472878" cy="1338689"/>
          </a:xfrm>
          <a:solidFill>
            <a:srgbClr val="00A1DE"/>
          </a:solidFill>
        </p:grpSpPr>
        <p:sp>
          <p:nvSpPr>
            <p:cNvPr id="16" name="Rounded Rectangle 66">
              <a:extLst>
                <a:ext uri="{FF2B5EF4-FFF2-40B4-BE49-F238E27FC236}">
                  <a16:creationId xmlns:a16="http://schemas.microsoft.com/office/drawing/2014/main" id="{748E5C49-89CE-41B5-8ABB-A8F2929F09E7}"/>
                </a:ext>
              </a:extLst>
            </p:cNvPr>
            <p:cNvSpPr/>
            <p:nvPr/>
          </p:nvSpPr>
          <p:spPr bwMode="gray">
            <a:xfrm>
              <a:off x="7392502" y="3322761"/>
              <a:ext cx="4472878" cy="1338689"/>
            </a:xfrm>
            <a:prstGeom prst="roundRect">
              <a:avLst/>
            </a:prstGeom>
            <a:grpFill/>
            <a:ln w="6350" cap="flat" cmpd="sng">
              <a:noFill/>
              <a:prstDash val="solid"/>
              <a:round/>
              <a:headEnd type="none" w="med" len="med"/>
              <a:tailEnd type="none" w="med" len="med"/>
            </a:ln>
            <a:effectLst/>
          </p:spPr>
          <p:txBody>
            <a:bodyPr rtlCol="0" anchor="ctr"/>
            <a:lstStyle/>
            <a:p>
              <a:pPr algn="ctr"/>
              <a:endParaRPr lang="en-US" sz="2400"/>
            </a:p>
          </p:txBody>
        </p:sp>
        <p:sp>
          <p:nvSpPr>
            <p:cNvPr id="17" name="Rectangle 16">
              <a:extLst>
                <a:ext uri="{FF2B5EF4-FFF2-40B4-BE49-F238E27FC236}">
                  <a16:creationId xmlns:a16="http://schemas.microsoft.com/office/drawing/2014/main" id="{BF277E7A-9186-4AE6-9D55-54DA6174DEEF}"/>
                </a:ext>
              </a:extLst>
            </p:cNvPr>
            <p:cNvSpPr/>
            <p:nvPr/>
          </p:nvSpPr>
          <p:spPr>
            <a:xfrm>
              <a:off x="7704563" y="3387659"/>
              <a:ext cx="3848755" cy="1095775"/>
            </a:xfrm>
            <a:prstGeom prst="rect">
              <a:avLst/>
            </a:prstGeom>
            <a:grpFill/>
            <a:ln w="6350" cap="flat" cmpd="sng">
              <a:noFill/>
              <a:prstDash val="solid"/>
              <a:round/>
              <a:headEnd type="none" w="med" len="med"/>
              <a:tailEnd type="none" w="med" len="med"/>
            </a:ln>
            <a:effectLst/>
          </p:spPr>
          <p:txBody>
            <a:bodyPr rtlCol="0" anchor="ctr"/>
            <a:lstStyle/>
            <a:p>
              <a:endParaRPr lang="ms-MY" sz="1600">
                <a:solidFill>
                  <a:schemeClr val="bg1"/>
                </a:solidFill>
              </a:endParaRPr>
            </a:p>
          </p:txBody>
        </p:sp>
      </p:grpSp>
      <p:grpSp>
        <p:nvGrpSpPr>
          <p:cNvPr id="18" name="Group 17">
            <a:extLst>
              <a:ext uri="{FF2B5EF4-FFF2-40B4-BE49-F238E27FC236}">
                <a16:creationId xmlns:a16="http://schemas.microsoft.com/office/drawing/2014/main" id="{D46047FA-0B4B-49B1-9A0C-3F55F69181B4}"/>
              </a:ext>
            </a:extLst>
          </p:cNvPr>
          <p:cNvGrpSpPr/>
          <p:nvPr/>
        </p:nvGrpSpPr>
        <p:grpSpPr>
          <a:xfrm>
            <a:off x="7402443" y="4626842"/>
            <a:ext cx="4530113" cy="1407953"/>
            <a:chOff x="7402443" y="4769824"/>
            <a:chExt cx="4530113" cy="1187080"/>
          </a:xfrm>
        </p:grpSpPr>
        <p:sp>
          <p:nvSpPr>
            <p:cNvPr id="19" name="Rounded Rectangle 67">
              <a:extLst>
                <a:ext uri="{FF2B5EF4-FFF2-40B4-BE49-F238E27FC236}">
                  <a16:creationId xmlns:a16="http://schemas.microsoft.com/office/drawing/2014/main" id="{1204787F-5D02-4013-B689-EE738D6318E3}"/>
                </a:ext>
              </a:extLst>
            </p:cNvPr>
            <p:cNvSpPr/>
            <p:nvPr/>
          </p:nvSpPr>
          <p:spPr bwMode="gray">
            <a:xfrm>
              <a:off x="7402443" y="4769824"/>
              <a:ext cx="4472878" cy="1187080"/>
            </a:xfrm>
            <a:prstGeom prst="roundRect">
              <a:avLst/>
            </a:prstGeom>
            <a:solidFill>
              <a:srgbClr val="F9461C">
                <a:alpha val="80000"/>
              </a:srgbClr>
            </a:solidFill>
            <a:ln w="6350" cap="flat" cmpd="sng">
              <a:noFill/>
              <a:prstDash val="solid"/>
              <a:round/>
              <a:headEnd type="none" w="med" len="med"/>
              <a:tailEnd type="none" w="med" len="med"/>
            </a:ln>
            <a:effectLst/>
          </p:spPr>
          <p:txBody>
            <a:bodyPr rtlCol="0" anchor="ctr"/>
            <a:lstStyle/>
            <a:p>
              <a:pPr algn="ctr"/>
              <a:endParaRPr lang="en-US" sz="2400"/>
            </a:p>
          </p:txBody>
        </p:sp>
        <p:sp>
          <p:nvSpPr>
            <p:cNvPr id="20" name="Rectangle 19">
              <a:extLst>
                <a:ext uri="{FF2B5EF4-FFF2-40B4-BE49-F238E27FC236}">
                  <a16:creationId xmlns:a16="http://schemas.microsoft.com/office/drawing/2014/main" id="{62C4353D-16F9-4A35-9E2C-D10740D44513}"/>
                </a:ext>
              </a:extLst>
            </p:cNvPr>
            <p:cNvSpPr/>
            <p:nvPr/>
          </p:nvSpPr>
          <p:spPr>
            <a:xfrm>
              <a:off x="7714504" y="4791049"/>
              <a:ext cx="4218052" cy="1077218"/>
            </a:xfrm>
            <a:prstGeom prst="rect">
              <a:avLst/>
            </a:prstGeom>
            <a:noFill/>
            <a:ln w="6350" cap="flat" cmpd="sng">
              <a:noFill/>
              <a:prstDash val="solid"/>
              <a:round/>
              <a:headEnd type="none" w="med" len="med"/>
              <a:tailEnd type="none" w="med" len="med"/>
            </a:ln>
            <a:effectLst/>
          </p:spPr>
          <p:txBody>
            <a:bodyPr rtlCol="0" anchor="ctr"/>
            <a:lstStyle/>
            <a:p>
              <a:endParaRPr lang="ms-MY" sz="1600">
                <a:solidFill>
                  <a:schemeClr val="bg1"/>
                </a:solidFill>
                <a:latin typeface="Source Sans Pro Light" pitchFamily="34" charset="0"/>
              </a:endParaRPr>
            </a:p>
          </p:txBody>
        </p:sp>
      </p:grpSp>
      <p:sp>
        <p:nvSpPr>
          <p:cNvPr id="25" name="Rectangle 24">
            <a:extLst>
              <a:ext uri="{FF2B5EF4-FFF2-40B4-BE49-F238E27FC236}">
                <a16:creationId xmlns:a16="http://schemas.microsoft.com/office/drawing/2014/main" id="{CA1608AA-6133-4CD0-A0AC-CDE5518D4580}"/>
              </a:ext>
            </a:extLst>
          </p:cNvPr>
          <p:cNvSpPr/>
          <p:nvPr/>
        </p:nvSpPr>
        <p:spPr>
          <a:xfrm>
            <a:off x="7633089" y="1806292"/>
            <a:ext cx="4184538" cy="1200329"/>
          </a:xfrm>
          <a:prstGeom prst="rect">
            <a:avLst/>
          </a:prstGeom>
        </p:spPr>
        <p:txBody>
          <a:bodyPr wrap="square">
            <a:spAutoFit/>
          </a:bodyPr>
          <a:lstStyle/>
          <a:p>
            <a:pPr marL="285750" lvl="1" indent="-285750">
              <a:buFont typeface="Arial" panose="020B0604020202020204" pitchFamily="34" charset="0"/>
              <a:buChar char="•"/>
            </a:pPr>
            <a:r>
              <a:rPr lang="en-US" dirty="0">
                <a:solidFill>
                  <a:schemeClr val="bg1"/>
                </a:solidFill>
                <a:latin typeface="Calibri" panose="020F0502020204030204" pitchFamily="34" charset="0"/>
              </a:rPr>
              <a:t>1,100 LEED projects either registered or certified</a:t>
            </a:r>
          </a:p>
          <a:p>
            <a:pPr marL="285750" lvl="1" indent="-285750">
              <a:buFont typeface="Arial" panose="020B0604020202020204" pitchFamily="34" charset="0"/>
              <a:buChar char="•"/>
            </a:pPr>
            <a:r>
              <a:rPr lang="en-US" dirty="0">
                <a:solidFill>
                  <a:schemeClr val="bg1"/>
                </a:solidFill>
                <a:latin typeface="Calibri" panose="020F0502020204030204" pitchFamily="34" charset="0"/>
              </a:rPr>
              <a:t>Seventh worldwide in project count </a:t>
            </a:r>
          </a:p>
          <a:p>
            <a:pPr marL="285750" lvl="1" indent="-285750">
              <a:buFont typeface="Arial" panose="020B0604020202020204" pitchFamily="34" charset="0"/>
              <a:buChar char="•"/>
            </a:pPr>
            <a:r>
              <a:rPr lang="en-US" dirty="0">
                <a:solidFill>
                  <a:schemeClr val="bg1"/>
                </a:solidFill>
                <a:latin typeface="Calibri" panose="020F0502020204030204" pitchFamily="34" charset="0"/>
              </a:rPr>
              <a:t>16 million square meters certified</a:t>
            </a:r>
          </a:p>
        </p:txBody>
      </p:sp>
      <p:cxnSp>
        <p:nvCxnSpPr>
          <p:cNvPr id="27" name="Straight Connector 26">
            <a:extLst>
              <a:ext uri="{FF2B5EF4-FFF2-40B4-BE49-F238E27FC236}">
                <a16:creationId xmlns:a16="http://schemas.microsoft.com/office/drawing/2014/main" id="{6A97F90B-F2E1-4987-A6A2-586C4A3E1EFF}"/>
              </a:ext>
            </a:extLst>
          </p:cNvPr>
          <p:cNvCxnSpPr/>
          <p:nvPr/>
        </p:nvCxnSpPr>
        <p:spPr>
          <a:xfrm rot="10800000">
            <a:off x="2212898" y="2349951"/>
            <a:ext cx="2743200" cy="2117"/>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9BF070-C6C3-464C-BAD6-4C68F49182A0}"/>
              </a:ext>
            </a:extLst>
          </p:cNvPr>
          <p:cNvCxnSpPr>
            <a:cxnSpLocks/>
          </p:cNvCxnSpPr>
          <p:nvPr/>
        </p:nvCxnSpPr>
        <p:spPr>
          <a:xfrm flipH="1" flipV="1">
            <a:off x="2814320" y="3795980"/>
            <a:ext cx="2141778" cy="1"/>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FD4126-7968-4106-92DC-16D1B50A9883}"/>
              </a:ext>
            </a:extLst>
          </p:cNvPr>
          <p:cNvCxnSpPr>
            <a:cxnSpLocks/>
          </p:cNvCxnSpPr>
          <p:nvPr/>
        </p:nvCxnSpPr>
        <p:spPr>
          <a:xfrm flipH="1" flipV="1">
            <a:off x="4033520" y="5295037"/>
            <a:ext cx="922578" cy="1"/>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2DB27302-7FD9-41F6-AA57-FC3D429575BB}"/>
              </a:ext>
            </a:extLst>
          </p:cNvPr>
          <p:cNvSpPr/>
          <p:nvPr/>
        </p:nvSpPr>
        <p:spPr>
          <a:xfrm>
            <a:off x="4680145" y="5078582"/>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F9461C">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algn="ctr" defTabSz="533400">
              <a:lnSpc>
                <a:spcPct val="90000"/>
              </a:lnSpc>
              <a:spcBef>
                <a:spcPct val="0"/>
              </a:spcBef>
              <a:spcAft>
                <a:spcPct val="35000"/>
              </a:spcAft>
            </a:pPr>
            <a:r>
              <a:rPr lang="en-US" sz="1600" b="1">
                <a:solidFill>
                  <a:schemeClr val="bg1"/>
                </a:solidFill>
                <a:latin typeface="Source Sans Pro" pitchFamily="34" charset="0"/>
              </a:rPr>
              <a:t>LARGE OPPORTUNITY</a:t>
            </a:r>
          </a:p>
        </p:txBody>
      </p:sp>
      <p:sp>
        <p:nvSpPr>
          <p:cNvPr id="22" name="Freeform: Shape 21">
            <a:extLst>
              <a:ext uri="{FF2B5EF4-FFF2-40B4-BE49-F238E27FC236}">
                <a16:creationId xmlns:a16="http://schemas.microsoft.com/office/drawing/2014/main" id="{8786C371-0E2D-4982-838D-D4FE20E1F573}"/>
              </a:ext>
            </a:extLst>
          </p:cNvPr>
          <p:cNvSpPr/>
          <p:nvPr/>
        </p:nvSpPr>
        <p:spPr>
          <a:xfrm>
            <a:off x="4680145" y="3579505"/>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00A1DE">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marL="0" lvl="0" indent="0" algn="ctr" defTabSz="533400">
              <a:lnSpc>
                <a:spcPct val="90000"/>
              </a:lnSpc>
              <a:spcBef>
                <a:spcPct val="0"/>
              </a:spcBef>
              <a:spcAft>
                <a:spcPct val="35000"/>
              </a:spcAft>
              <a:buNone/>
            </a:pPr>
            <a:r>
              <a:rPr lang="en-US" sz="1600" b="1">
                <a:solidFill>
                  <a:schemeClr val="bg1"/>
                </a:solidFill>
                <a:latin typeface="Source Sans Pro" pitchFamily="34" charset="0"/>
              </a:rPr>
              <a:t>LOCAL PROGRAMS</a:t>
            </a:r>
            <a:endParaRPr lang="en-US" sz="1600" b="1" kern="1200">
              <a:solidFill>
                <a:schemeClr val="bg1"/>
              </a:solidFill>
              <a:latin typeface="Source Sans Pro" pitchFamily="34" charset="0"/>
            </a:endParaRPr>
          </a:p>
        </p:txBody>
      </p:sp>
      <p:sp>
        <p:nvSpPr>
          <p:cNvPr id="23" name="Freeform: Shape 22">
            <a:extLst>
              <a:ext uri="{FF2B5EF4-FFF2-40B4-BE49-F238E27FC236}">
                <a16:creationId xmlns:a16="http://schemas.microsoft.com/office/drawing/2014/main" id="{2915FC16-5D7A-4C7F-9F48-C274155A053B}"/>
              </a:ext>
            </a:extLst>
          </p:cNvPr>
          <p:cNvSpPr/>
          <p:nvPr/>
        </p:nvSpPr>
        <p:spPr>
          <a:xfrm>
            <a:off x="4680145" y="2140763"/>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92BA5D">
              <a:alpha val="89804"/>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marL="0" lvl="0" indent="0" algn="ctr" defTabSz="533400">
              <a:lnSpc>
                <a:spcPct val="90000"/>
              </a:lnSpc>
              <a:spcBef>
                <a:spcPct val="0"/>
              </a:spcBef>
              <a:spcAft>
                <a:spcPct val="35000"/>
              </a:spcAft>
              <a:buNone/>
            </a:pPr>
            <a:r>
              <a:rPr lang="en-US" sz="1600" b="1" cap="all">
                <a:solidFill>
                  <a:schemeClr val="bg1"/>
                </a:solidFill>
                <a:latin typeface="Source Sans Pro" pitchFamily="34" charset="0"/>
              </a:rPr>
              <a:t>GREEN LEADER</a:t>
            </a:r>
            <a:endParaRPr lang="en-US" sz="1600" b="1" kern="1200" cap="all">
              <a:solidFill>
                <a:schemeClr val="bg1"/>
              </a:solidFill>
              <a:latin typeface="Source Sans Pro" pitchFamily="34" charset="0"/>
            </a:endParaRPr>
          </a:p>
        </p:txBody>
      </p:sp>
      <p:sp>
        <p:nvSpPr>
          <p:cNvPr id="30" name="Rectangle 29">
            <a:extLst>
              <a:ext uri="{FF2B5EF4-FFF2-40B4-BE49-F238E27FC236}">
                <a16:creationId xmlns:a16="http://schemas.microsoft.com/office/drawing/2014/main" id="{AEC4C84D-3EE2-4177-B733-DCB13163EF60}"/>
              </a:ext>
            </a:extLst>
          </p:cNvPr>
          <p:cNvSpPr/>
          <p:nvPr/>
        </p:nvSpPr>
        <p:spPr>
          <a:xfrm>
            <a:off x="7633089" y="3382466"/>
            <a:ext cx="4184538" cy="923330"/>
          </a:xfrm>
          <a:prstGeom prst="rect">
            <a:avLst/>
          </a:prstGeom>
        </p:spPr>
        <p:txBody>
          <a:bodyPr wrap="square">
            <a:spAutoFit/>
          </a:bodyPr>
          <a:lstStyle/>
          <a:p>
            <a:pPr marL="285750" lvl="1" indent="-285750">
              <a:buFont typeface="Arial" panose="020B0604020202020204" pitchFamily="34" charset="0"/>
              <a:buChar char="•"/>
            </a:pPr>
            <a:r>
              <a:rPr lang="en-US" dirty="0">
                <a:solidFill>
                  <a:schemeClr val="bg1"/>
                </a:solidFill>
                <a:latin typeface="Calibri" panose="020F0502020204030204" pitchFamily="34" charset="0"/>
              </a:rPr>
              <a:t>SUMe – Mexico’s green building council</a:t>
            </a:r>
          </a:p>
          <a:p>
            <a:pPr marL="285750" lvl="1" indent="-285750">
              <a:buFont typeface="Arial" panose="020B0604020202020204" pitchFamily="34" charset="0"/>
              <a:buChar char="•"/>
            </a:pPr>
            <a:r>
              <a:rPr lang="en-US" dirty="0">
                <a:solidFill>
                  <a:schemeClr val="bg1"/>
                </a:solidFill>
                <a:latin typeface="Calibri" panose="020F0502020204030204" pitchFamily="34" charset="0"/>
              </a:rPr>
              <a:t>Government initiatives </a:t>
            </a:r>
          </a:p>
          <a:p>
            <a:pPr marL="285750" lvl="1" indent="-285750">
              <a:buFont typeface="Arial" panose="020B0604020202020204" pitchFamily="34" charset="0"/>
              <a:buChar char="•"/>
            </a:pPr>
            <a:r>
              <a:rPr lang="en-US" dirty="0">
                <a:solidFill>
                  <a:schemeClr val="bg1"/>
                </a:solidFill>
                <a:latin typeface="Calibri" panose="020F0502020204030204" pitchFamily="34" charset="0"/>
              </a:rPr>
              <a:t>EcoCasa and INFONAVIT</a:t>
            </a:r>
          </a:p>
        </p:txBody>
      </p:sp>
      <p:sp>
        <p:nvSpPr>
          <p:cNvPr id="31" name="Rectangle 30">
            <a:extLst>
              <a:ext uri="{FF2B5EF4-FFF2-40B4-BE49-F238E27FC236}">
                <a16:creationId xmlns:a16="http://schemas.microsoft.com/office/drawing/2014/main" id="{8D7525AE-FDCB-4717-B9B8-96FB1930A7E8}"/>
              </a:ext>
            </a:extLst>
          </p:cNvPr>
          <p:cNvSpPr/>
          <p:nvPr/>
        </p:nvSpPr>
        <p:spPr>
          <a:xfrm>
            <a:off x="7633089" y="4734827"/>
            <a:ext cx="4184538" cy="1200329"/>
          </a:xfrm>
          <a:prstGeom prst="rect">
            <a:avLst/>
          </a:prstGeom>
        </p:spPr>
        <p:txBody>
          <a:bodyPr wrap="square">
            <a:spAutoFit/>
          </a:bodyPr>
          <a:lstStyle/>
          <a:p>
            <a:pPr marL="285750" lvl="1" indent="-285750">
              <a:buFont typeface="Arial" panose="020B0604020202020204" pitchFamily="34" charset="0"/>
              <a:buChar char="•"/>
            </a:pPr>
            <a:r>
              <a:rPr lang="en-US" dirty="0">
                <a:solidFill>
                  <a:schemeClr val="bg1"/>
                </a:solidFill>
                <a:latin typeface="Calibri" panose="020F0502020204030204" pitchFamily="34" charset="0"/>
              </a:rPr>
              <a:t>IFC projects a $30 billion investment opportunity through 2030</a:t>
            </a:r>
          </a:p>
          <a:p>
            <a:pPr marL="285750" lvl="1" indent="-285750">
              <a:buFont typeface="Arial" panose="020B0604020202020204" pitchFamily="34" charset="0"/>
              <a:buChar char="•"/>
            </a:pPr>
            <a:r>
              <a:rPr lang="en-US" dirty="0">
                <a:solidFill>
                  <a:schemeClr val="bg1"/>
                </a:solidFill>
                <a:latin typeface="Calibri" panose="020F0502020204030204" pitchFamily="34" charset="0"/>
              </a:rPr>
              <a:t>Potential for 170,000 green residential units through 2030</a:t>
            </a:r>
          </a:p>
        </p:txBody>
      </p:sp>
      <p:pic>
        <p:nvPicPr>
          <p:cNvPr id="32" name="Picture 31">
            <a:extLst>
              <a:ext uri="{FF2B5EF4-FFF2-40B4-BE49-F238E27FC236}">
                <a16:creationId xmlns:a16="http://schemas.microsoft.com/office/drawing/2014/main" id="{900E8042-8B88-4C9A-9625-4C72C02D3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33" name="TextBox 32">
            <a:extLst>
              <a:ext uri="{FF2B5EF4-FFF2-40B4-BE49-F238E27FC236}">
                <a16:creationId xmlns:a16="http://schemas.microsoft.com/office/drawing/2014/main" id="{618356EE-F647-474F-B504-E6BDDCE5F636}"/>
              </a:ext>
            </a:extLst>
          </p:cNvPr>
          <p:cNvSpPr txBox="1"/>
          <p:nvPr/>
        </p:nvSpPr>
        <p:spPr>
          <a:xfrm>
            <a:off x="0" y="6611779"/>
            <a:ext cx="3513221" cy="246221"/>
          </a:xfrm>
          <a:prstGeom prst="rect">
            <a:avLst/>
          </a:prstGeom>
          <a:noFill/>
        </p:spPr>
        <p:txBody>
          <a:bodyPr wrap="square" rtlCol="0">
            <a:spAutoFit/>
          </a:bodyPr>
          <a:lstStyle/>
          <a:p>
            <a:r>
              <a:rPr lang="en-US" sz="1000" dirty="0">
                <a:solidFill>
                  <a:schemeClr val="bg1">
                    <a:lumMod val="50000"/>
                  </a:schemeClr>
                </a:solidFill>
              </a:rPr>
              <a:t>Source: IFC’s EDGE </a:t>
            </a:r>
            <a:r>
              <a:rPr lang="en-US" sz="1000" dirty="0">
                <a:solidFill>
                  <a:schemeClr val="bg1">
                    <a:lumMod val="50000"/>
                  </a:schemeClr>
                </a:solidFill>
                <a:hlinkClick r:id="rId5"/>
              </a:rPr>
              <a:t>Green Building Market Intelligence</a:t>
            </a:r>
            <a:endParaRPr lang="en-US" sz="1000" dirty="0">
              <a:solidFill>
                <a:schemeClr val="bg1">
                  <a:lumMod val="50000"/>
                </a:schemeClr>
              </a:solidFill>
            </a:endParaRPr>
          </a:p>
        </p:txBody>
      </p:sp>
    </p:spTree>
    <p:extLst>
      <p:ext uri="{BB962C8B-B14F-4D97-AF65-F5344CB8AC3E}">
        <p14:creationId xmlns:p14="http://schemas.microsoft.com/office/powerpoint/2010/main" val="496183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AFC30-951D-45F2-9291-501FD0B30C0C}"/>
              </a:ext>
            </a:extLst>
          </p:cNvPr>
          <p:cNvSpPr/>
          <p:nvPr/>
        </p:nvSpPr>
        <p:spPr>
          <a:xfrm>
            <a:off x="621955" y="3507021"/>
            <a:ext cx="1299458" cy="523220"/>
          </a:xfrm>
          <a:prstGeom prst="rect">
            <a:avLst/>
          </a:prstGeom>
        </p:spPr>
        <p:txBody>
          <a:bodyPr wrap="none">
            <a:spAutoFit/>
          </a:bodyPr>
          <a:lstStyle/>
          <a:p>
            <a:pPr algn="ctr" fontAlgn="base"/>
            <a:r>
              <a:rPr lang="en-US" sz="1400" dirty="0">
                <a:solidFill>
                  <a:srgbClr val="222222"/>
                </a:solidFill>
                <a:hlinkClick r:id="rId3"/>
              </a:rPr>
              <a:t>Revolucion 757</a:t>
            </a:r>
            <a:endParaRPr lang="en-US" sz="1400" dirty="0">
              <a:solidFill>
                <a:srgbClr val="222222"/>
              </a:solidFill>
            </a:endParaRPr>
          </a:p>
          <a:p>
            <a:pPr algn="ctr" fontAlgn="base"/>
            <a:r>
              <a:rPr lang="en-US" sz="1400" dirty="0">
                <a:solidFill>
                  <a:srgbClr val="222222"/>
                </a:solidFill>
              </a:rPr>
              <a:t>By FICADE</a:t>
            </a:r>
          </a:p>
        </p:txBody>
      </p:sp>
      <p:pic>
        <p:nvPicPr>
          <p:cNvPr id="3" name="Picture 2" descr="https://www.edgebuildings.com/wp-content/uploads/2019/02/featured-Revolucion-757-495x400.jpg">
            <a:extLst>
              <a:ext uri="{FF2B5EF4-FFF2-40B4-BE49-F238E27FC236}">
                <a16:creationId xmlns:a16="http://schemas.microsoft.com/office/drawing/2014/main" id="{42894618-381E-49EF-9FE6-46388C61D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44" y="1551903"/>
            <a:ext cx="2286000" cy="1847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ibra Hotel, which also manages AC Hotel by Marriott Veracruz, intends to fulfill its vision of promoting resource-saving practices in Mexico by EDGE-certifying its future hotel projects. AC Hotel by Marriott Veracruz has received a preliminary EDGE certificate from GBCI.">
            <a:extLst>
              <a:ext uri="{FF2B5EF4-FFF2-40B4-BE49-F238E27FC236}">
                <a16:creationId xmlns:a16="http://schemas.microsoft.com/office/drawing/2014/main" id="{C8664273-8AEC-446F-9654-C439AF641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64" y="1551903"/>
            <a:ext cx="2286000" cy="18585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21E7488-6D28-4C1E-B414-A3C11CB2A2F4}"/>
              </a:ext>
            </a:extLst>
          </p:cNvPr>
          <p:cNvSpPr/>
          <p:nvPr/>
        </p:nvSpPr>
        <p:spPr>
          <a:xfrm>
            <a:off x="2585623" y="3507021"/>
            <a:ext cx="2256387" cy="523220"/>
          </a:xfrm>
          <a:prstGeom prst="rect">
            <a:avLst/>
          </a:prstGeom>
        </p:spPr>
        <p:txBody>
          <a:bodyPr wrap="none">
            <a:spAutoFit/>
          </a:bodyPr>
          <a:lstStyle/>
          <a:p>
            <a:pPr algn="ctr" fontAlgn="base"/>
            <a:r>
              <a:rPr lang="en-US" sz="1400" dirty="0">
                <a:solidFill>
                  <a:srgbClr val="222222"/>
                </a:solidFill>
                <a:hlinkClick r:id="rId6"/>
              </a:rPr>
              <a:t>AC Hotel by Marriott</a:t>
            </a:r>
            <a:endParaRPr lang="en-US" sz="1400" dirty="0">
              <a:solidFill>
                <a:srgbClr val="222222"/>
              </a:solidFill>
            </a:endParaRPr>
          </a:p>
          <a:p>
            <a:pPr algn="ctr" fontAlgn="base"/>
            <a:r>
              <a:rPr lang="en-US" sz="1400" dirty="0">
                <a:solidFill>
                  <a:srgbClr val="222222"/>
                </a:solidFill>
              </a:rPr>
              <a:t>By Grupo Posadas and Fibra</a:t>
            </a:r>
          </a:p>
        </p:txBody>
      </p:sp>
      <p:pic>
        <p:nvPicPr>
          <p:cNvPr id="3074" name="Picture 2" descr="Fiesta Americana MÃ©xico SatÃ©lite, located in Tlelnetpanla, Mexico, has received a preliminary EDGE certificate.">
            <a:extLst>
              <a:ext uri="{FF2B5EF4-FFF2-40B4-BE49-F238E27FC236}">
                <a16:creationId xmlns:a16="http://schemas.microsoft.com/office/drawing/2014/main" id="{42C01DA2-0A7E-4121-A7FC-1D01E5FDD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9984" y="1551903"/>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176C51E-1674-405B-BE35-8513C316CD73}"/>
              </a:ext>
            </a:extLst>
          </p:cNvPr>
          <p:cNvSpPr/>
          <p:nvPr/>
        </p:nvSpPr>
        <p:spPr>
          <a:xfrm>
            <a:off x="4914796" y="3507021"/>
            <a:ext cx="2411376" cy="523220"/>
          </a:xfrm>
          <a:prstGeom prst="rect">
            <a:avLst/>
          </a:prstGeom>
        </p:spPr>
        <p:txBody>
          <a:bodyPr wrap="square">
            <a:spAutoFit/>
          </a:bodyPr>
          <a:lstStyle/>
          <a:p>
            <a:pPr algn="ctr" fontAlgn="base"/>
            <a:r>
              <a:rPr lang="en-US" sz="1400" dirty="0">
                <a:solidFill>
                  <a:srgbClr val="222222"/>
                </a:solidFill>
                <a:hlinkClick r:id="rId8"/>
              </a:rPr>
              <a:t>Fiesta Americana</a:t>
            </a:r>
            <a:endParaRPr lang="en-US" sz="1400" dirty="0">
              <a:solidFill>
                <a:srgbClr val="222222"/>
              </a:solidFill>
            </a:endParaRPr>
          </a:p>
          <a:p>
            <a:pPr algn="ctr" fontAlgn="base"/>
            <a:r>
              <a:rPr lang="en-US" sz="1400" dirty="0">
                <a:solidFill>
                  <a:srgbClr val="222222"/>
                </a:solidFill>
              </a:rPr>
              <a:t>By Grupo Posadas and Fibra</a:t>
            </a:r>
          </a:p>
        </p:txBody>
      </p:sp>
      <p:pic>
        <p:nvPicPr>
          <p:cNvPr id="3076" name="Picture 4" descr="Villas del Fresno, located in Melchor Ocampo, Mexico, has received a preliminary EDGE certificate from GBCI.">
            <a:extLst>
              <a:ext uri="{FF2B5EF4-FFF2-40B4-BE49-F238E27FC236}">
                <a16:creationId xmlns:a16="http://schemas.microsoft.com/office/drawing/2014/main" id="{FF3FD431-FA41-4BEA-A368-EDFA9D4276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4204" y="1551903"/>
            <a:ext cx="2286000" cy="18472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B36802-8E8A-4AAD-A183-89CA396D79E6}"/>
              </a:ext>
            </a:extLst>
          </p:cNvPr>
          <p:cNvSpPr/>
          <p:nvPr/>
        </p:nvSpPr>
        <p:spPr>
          <a:xfrm>
            <a:off x="7370186" y="3507021"/>
            <a:ext cx="2286000" cy="523220"/>
          </a:xfrm>
          <a:prstGeom prst="rect">
            <a:avLst/>
          </a:prstGeom>
        </p:spPr>
        <p:txBody>
          <a:bodyPr wrap="square">
            <a:spAutoFit/>
          </a:bodyPr>
          <a:lstStyle/>
          <a:p>
            <a:pPr algn="ctr" fontAlgn="base"/>
            <a:r>
              <a:rPr lang="en-US" sz="1400" dirty="0">
                <a:solidFill>
                  <a:srgbClr val="222222"/>
                </a:solidFill>
                <a:hlinkClick r:id="rId10"/>
              </a:rPr>
              <a:t>Villas del Fresno</a:t>
            </a:r>
            <a:endParaRPr lang="en-US" sz="1400" dirty="0">
              <a:solidFill>
                <a:srgbClr val="222222"/>
              </a:solidFill>
            </a:endParaRPr>
          </a:p>
          <a:p>
            <a:pPr algn="ctr" fontAlgn="base"/>
            <a:r>
              <a:rPr lang="en-US" sz="1400" dirty="0">
                <a:solidFill>
                  <a:srgbClr val="222222"/>
                </a:solidFill>
              </a:rPr>
              <a:t>By Paladin Realty/Casas Krea</a:t>
            </a:r>
          </a:p>
        </p:txBody>
      </p:sp>
      <p:pic>
        <p:nvPicPr>
          <p:cNvPr id="3078" name="Picture 6" descr="Acalli, an apartment complex developed by Promotora Vivela S.A. de C.V. in Mexico City, Mexico has received a preliminary EDGE certificate from GBCI.">
            <a:extLst>
              <a:ext uri="{FF2B5EF4-FFF2-40B4-BE49-F238E27FC236}">
                <a16:creationId xmlns:a16="http://schemas.microsoft.com/office/drawing/2014/main" id="{A66FDD11-CCBA-41CB-80AE-C760B406B0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54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A1EA66B-21A6-4D0A-A82A-7D0E42F8AD5D}"/>
              </a:ext>
            </a:extLst>
          </p:cNvPr>
          <p:cNvSpPr/>
          <p:nvPr/>
        </p:nvSpPr>
        <p:spPr>
          <a:xfrm>
            <a:off x="140114" y="6081766"/>
            <a:ext cx="2286000" cy="523220"/>
          </a:xfrm>
          <a:prstGeom prst="rect">
            <a:avLst/>
          </a:prstGeom>
        </p:spPr>
        <p:txBody>
          <a:bodyPr wrap="square">
            <a:spAutoFit/>
          </a:bodyPr>
          <a:lstStyle/>
          <a:p>
            <a:pPr algn="ctr" fontAlgn="base"/>
            <a:r>
              <a:rPr lang="en-US" sz="1400" dirty="0">
                <a:solidFill>
                  <a:srgbClr val="222222"/>
                </a:solidFill>
                <a:hlinkClick r:id="rId12"/>
              </a:rPr>
              <a:t>Acalli</a:t>
            </a:r>
            <a:endParaRPr lang="en-US" sz="1400" dirty="0">
              <a:solidFill>
                <a:srgbClr val="222222"/>
              </a:solidFill>
            </a:endParaRPr>
          </a:p>
          <a:p>
            <a:pPr algn="ctr" fontAlgn="base"/>
            <a:r>
              <a:rPr lang="en-US" sz="1400" dirty="0">
                <a:solidFill>
                  <a:srgbClr val="222222"/>
                </a:solidFill>
              </a:rPr>
              <a:t>By Promotora Vivela</a:t>
            </a:r>
          </a:p>
        </p:txBody>
      </p:sp>
      <p:pic>
        <p:nvPicPr>
          <p:cNvPr id="3080" name="Picture 8" descr="Kaana is a residential tower located in Cancun, Mexico that has received a preliminary EDGE certificate.">
            <a:extLst>
              <a:ext uri="{FF2B5EF4-FFF2-40B4-BE49-F238E27FC236}">
                <a16:creationId xmlns:a16="http://schemas.microsoft.com/office/drawing/2014/main" id="{53F27705-C3EB-4BD6-9B5E-648BEBABC0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76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E6A5282-BC8B-41F9-80C2-24FA57957365}"/>
              </a:ext>
            </a:extLst>
          </p:cNvPr>
          <p:cNvSpPr/>
          <p:nvPr/>
        </p:nvSpPr>
        <p:spPr>
          <a:xfrm>
            <a:off x="2414684" y="6081766"/>
            <a:ext cx="2545832" cy="523220"/>
          </a:xfrm>
          <a:prstGeom prst="rect">
            <a:avLst/>
          </a:prstGeom>
        </p:spPr>
        <p:txBody>
          <a:bodyPr wrap="square">
            <a:spAutoFit/>
          </a:bodyPr>
          <a:lstStyle/>
          <a:p>
            <a:pPr algn="ctr" fontAlgn="base"/>
            <a:r>
              <a:rPr lang="en-US" sz="1400" dirty="0">
                <a:solidFill>
                  <a:srgbClr val="222222"/>
                </a:solidFill>
                <a:hlinkClick r:id="rId14"/>
              </a:rPr>
              <a:t>KAANA</a:t>
            </a:r>
            <a:endParaRPr lang="en-US" sz="1400" dirty="0">
              <a:solidFill>
                <a:srgbClr val="222222"/>
              </a:solidFill>
            </a:endParaRPr>
          </a:p>
          <a:p>
            <a:pPr algn="ctr" fontAlgn="base"/>
            <a:r>
              <a:rPr lang="en-US" sz="1400" dirty="0">
                <a:solidFill>
                  <a:srgbClr val="222222"/>
                </a:solidFill>
              </a:rPr>
              <a:t>By Metric Development Group</a:t>
            </a:r>
          </a:p>
        </p:txBody>
      </p:sp>
      <p:pic>
        <p:nvPicPr>
          <p:cNvPr id="3082" name="Picture 10" descr="Cumbres Residencial is an all inclusive condominium community located in Puebla, Mexico that has received a preliminary EDGE certificate.">
            <a:extLst>
              <a:ext uri="{FF2B5EF4-FFF2-40B4-BE49-F238E27FC236}">
                <a16:creationId xmlns:a16="http://schemas.microsoft.com/office/drawing/2014/main" id="{F2DAD433-7A3A-443A-A18A-BE84A50441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998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B396D85-0437-486B-A854-6EDFC9AA4CEE}"/>
              </a:ext>
            </a:extLst>
          </p:cNvPr>
          <p:cNvSpPr/>
          <p:nvPr/>
        </p:nvSpPr>
        <p:spPr>
          <a:xfrm>
            <a:off x="4994101" y="6081766"/>
            <a:ext cx="2275692" cy="523220"/>
          </a:xfrm>
          <a:prstGeom prst="rect">
            <a:avLst/>
          </a:prstGeom>
        </p:spPr>
        <p:txBody>
          <a:bodyPr wrap="square">
            <a:spAutoFit/>
          </a:bodyPr>
          <a:lstStyle/>
          <a:p>
            <a:pPr algn="ctr" fontAlgn="base"/>
            <a:r>
              <a:rPr lang="en-US" sz="1400" dirty="0">
                <a:solidFill>
                  <a:srgbClr val="222222"/>
                </a:solidFill>
                <a:hlinkClick r:id="rId16"/>
              </a:rPr>
              <a:t>Cumbres Residencial</a:t>
            </a:r>
            <a:endParaRPr lang="en-US" sz="1400" dirty="0">
              <a:solidFill>
                <a:srgbClr val="222222"/>
              </a:solidFill>
            </a:endParaRPr>
          </a:p>
          <a:p>
            <a:pPr algn="ctr" fontAlgn="base"/>
            <a:r>
              <a:rPr lang="en-US" sz="1400" dirty="0">
                <a:solidFill>
                  <a:srgbClr val="222222"/>
                </a:solidFill>
              </a:rPr>
              <a:t>By Lares Desarrollos </a:t>
            </a:r>
          </a:p>
        </p:txBody>
      </p:sp>
      <p:pic>
        <p:nvPicPr>
          <p:cNvPr id="3084" name="Picture 12" descr="Inmobiliaria Vinteâs Real Granada is a an environmentally efficient housing development in Mexico that has received a final EDGE certificate.">
            <a:extLst>
              <a:ext uri="{FF2B5EF4-FFF2-40B4-BE49-F238E27FC236}">
                <a16:creationId xmlns:a16="http://schemas.microsoft.com/office/drawing/2014/main" id="{56DFEC82-8529-4493-9769-EB0DB93EC3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4204" y="4157095"/>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31921D5-423A-4C47-BA1F-D1C1832227E9}"/>
              </a:ext>
            </a:extLst>
          </p:cNvPr>
          <p:cNvSpPr/>
          <p:nvPr/>
        </p:nvSpPr>
        <p:spPr>
          <a:xfrm>
            <a:off x="7397084" y="6081766"/>
            <a:ext cx="2275692" cy="523220"/>
          </a:xfrm>
          <a:prstGeom prst="rect">
            <a:avLst/>
          </a:prstGeom>
        </p:spPr>
        <p:txBody>
          <a:bodyPr wrap="square">
            <a:spAutoFit/>
          </a:bodyPr>
          <a:lstStyle/>
          <a:p>
            <a:pPr algn="ctr" fontAlgn="base"/>
            <a:r>
              <a:rPr lang="en-US" sz="1400" dirty="0">
                <a:solidFill>
                  <a:srgbClr val="222222"/>
                </a:solidFill>
                <a:hlinkClick r:id="rId18"/>
              </a:rPr>
              <a:t>Real Granada</a:t>
            </a:r>
            <a:endParaRPr lang="en-US" sz="1400" dirty="0">
              <a:solidFill>
                <a:srgbClr val="222222"/>
              </a:solidFill>
            </a:endParaRPr>
          </a:p>
          <a:p>
            <a:pPr algn="ctr" fontAlgn="base"/>
            <a:r>
              <a:rPr lang="en-US" sz="1400" dirty="0">
                <a:solidFill>
                  <a:srgbClr val="222222"/>
                </a:solidFill>
              </a:rPr>
              <a:t>By VINTE</a:t>
            </a:r>
          </a:p>
        </p:txBody>
      </p:sp>
      <p:sp>
        <p:nvSpPr>
          <p:cNvPr id="18" name="Title 1">
            <a:extLst>
              <a:ext uri="{FF2B5EF4-FFF2-40B4-BE49-F238E27FC236}">
                <a16:creationId xmlns:a16="http://schemas.microsoft.com/office/drawing/2014/main" id="{47066DF8-7D68-4EDB-9F51-BE8CB575470D}"/>
              </a:ext>
            </a:extLst>
          </p:cNvPr>
          <p:cNvSpPr txBox="1">
            <a:spLocks/>
          </p:cNvSpPr>
          <p:nvPr/>
        </p:nvSpPr>
        <p:spPr bwMode="auto">
          <a:xfrm>
            <a:off x="831478" y="354242"/>
            <a:ext cx="10600938" cy="90659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b="1" kern="0" cap="all" dirty="0">
                <a:solidFill>
                  <a:schemeClr val="bg1">
                    <a:lumMod val="50000"/>
                  </a:schemeClr>
                </a:solidFill>
              </a:rPr>
              <a:t>MOMENTUM IS BUILDING</a:t>
            </a:r>
            <a:r>
              <a:rPr lang="en-US" sz="2800" kern="0" cap="all" dirty="0">
                <a:solidFill>
                  <a:schemeClr val="bg1">
                    <a:lumMod val="50000"/>
                  </a:schemeClr>
                </a:solidFill>
              </a:rPr>
              <a:t> FOR EDGE IN MEXICO</a:t>
            </a:r>
            <a:endParaRPr lang="en-US" sz="2800" b="1" kern="0" cap="all" dirty="0">
              <a:solidFill>
                <a:schemeClr val="bg1">
                  <a:lumMod val="50000"/>
                </a:schemeClr>
              </a:solidFill>
            </a:endParaRPr>
          </a:p>
        </p:txBody>
      </p:sp>
      <p:cxnSp>
        <p:nvCxnSpPr>
          <p:cNvPr id="20" name="Straight Connector 19">
            <a:extLst>
              <a:ext uri="{FF2B5EF4-FFF2-40B4-BE49-F238E27FC236}">
                <a16:creationId xmlns:a16="http://schemas.microsoft.com/office/drawing/2014/main" id="{47286F82-B64B-45B6-887A-C9FA40EA0961}"/>
              </a:ext>
            </a:extLst>
          </p:cNvPr>
          <p:cNvCxnSpPr>
            <a:cxnSpLocks/>
          </p:cNvCxnSpPr>
          <p:nvPr/>
        </p:nvCxnSpPr>
        <p:spPr>
          <a:xfrm>
            <a:off x="9917012" y="2194368"/>
            <a:ext cx="1746901" cy="128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BE3C81E-3FCE-4162-A573-E69A89BE1252}"/>
              </a:ext>
            </a:extLst>
          </p:cNvPr>
          <p:cNvPicPr>
            <a:picLocks noChangeAspect="1"/>
          </p:cNvPicPr>
          <p:nvPr/>
        </p:nvPicPr>
        <p:blipFill rotWithShape="1">
          <a:blip r:embed="rId19"/>
          <a:srcRect l="5043" r="19955"/>
          <a:stretch/>
        </p:blipFill>
        <p:spPr>
          <a:xfrm>
            <a:off x="9768422" y="1551903"/>
            <a:ext cx="2286000" cy="1852992"/>
          </a:xfrm>
          <a:prstGeom prst="rect">
            <a:avLst/>
          </a:prstGeom>
        </p:spPr>
      </p:pic>
      <p:sp>
        <p:nvSpPr>
          <p:cNvPr id="28" name="Rectangle 27">
            <a:extLst>
              <a:ext uri="{FF2B5EF4-FFF2-40B4-BE49-F238E27FC236}">
                <a16:creationId xmlns:a16="http://schemas.microsoft.com/office/drawing/2014/main" id="{2E69D174-265A-4856-9206-96E7505B652E}"/>
              </a:ext>
            </a:extLst>
          </p:cNvPr>
          <p:cNvSpPr/>
          <p:nvPr/>
        </p:nvSpPr>
        <p:spPr>
          <a:xfrm>
            <a:off x="9768422" y="3507021"/>
            <a:ext cx="2286000" cy="523220"/>
          </a:xfrm>
          <a:prstGeom prst="rect">
            <a:avLst/>
          </a:prstGeom>
        </p:spPr>
        <p:txBody>
          <a:bodyPr wrap="square">
            <a:spAutoFit/>
          </a:bodyPr>
          <a:lstStyle/>
          <a:p>
            <a:pPr algn="ctr" fontAlgn="base"/>
            <a:r>
              <a:rPr lang="en-US" sz="1400" dirty="0">
                <a:solidFill>
                  <a:srgbClr val="222222"/>
                </a:solidFill>
                <a:hlinkClick r:id="rId20"/>
              </a:rPr>
              <a:t>Zivalam</a:t>
            </a:r>
            <a:endParaRPr lang="en-US" sz="1400" dirty="0">
              <a:solidFill>
                <a:srgbClr val="222222"/>
              </a:solidFill>
            </a:endParaRPr>
          </a:p>
          <a:p>
            <a:pPr algn="ctr" fontAlgn="base"/>
            <a:r>
              <a:rPr lang="en-US" sz="1400" dirty="0">
                <a:solidFill>
                  <a:srgbClr val="222222"/>
                </a:solidFill>
              </a:rPr>
              <a:t>By Grupo IKON</a:t>
            </a:r>
          </a:p>
        </p:txBody>
      </p:sp>
      <p:pic>
        <p:nvPicPr>
          <p:cNvPr id="14" name="Picture 13">
            <a:extLst>
              <a:ext uri="{FF2B5EF4-FFF2-40B4-BE49-F238E27FC236}">
                <a16:creationId xmlns:a16="http://schemas.microsoft.com/office/drawing/2014/main" id="{08C7DC2C-808D-4E9F-80F7-544BDE14C06A}"/>
              </a:ext>
            </a:extLst>
          </p:cNvPr>
          <p:cNvPicPr>
            <a:picLocks noChangeAspect="1"/>
          </p:cNvPicPr>
          <p:nvPr/>
        </p:nvPicPr>
        <p:blipFill rotWithShape="1">
          <a:blip r:embed="rId21"/>
          <a:srcRect r="13832"/>
          <a:stretch/>
        </p:blipFill>
        <p:spPr>
          <a:xfrm>
            <a:off x="9768423" y="4132367"/>
            <a:ext cx="2286000" cy="1847273"/>
          </a:xfrm>
          <a:prstGeom prst="rect">
            <a:avLst/>
          </a:prstGeom>
        </p:spPr>
      </p:pic>
      <p:sp>
        <p:nvSpPr>
          <p:cNvPr id="30" name="Rectangle 29">
            <a:extLst>
              <a:ext uri="{FF2B5EF4-FFF2-40B4-BE49-F238E27FC236}">
                <a16:creationId xmlns:a16="http://schemas.microsoft.com/office/drawing/2014/main" id="{1178B9FB-FF62-4472-A1E3-8923E08D808E}"/>
              </a:ext>
            </a:extLst>
          </p:cNvPr>
          <p:cNvSpPr/>
          <p:nvPr/>
        </p:nvSpPr>
        <p:spPr>
          <a:xfrm>
            <a:off x="9768422" y="6081766"/>
            <a:ext cx="2275692" cy="523220"/>
          </a:xfrm>
          <a:prstGeom prst="rect">
            <a:avLst/>
          </a:prstGeom>
        </p:spPr>
        <p:txBody>
          <a:bodyPr wrap="square">
            <a:spAutoFit/>
          </a:bodyPr>
          <a:lstStyle/>
          <a:p>
            <a:pPr algn="ctr" fontAlgn="base"/>
            <a:r>
              <a:rPr lang="en-US" sz="1400" dirty="0">
                <a:solidFill>
                  <a:srgbClr val="222222"/>
                </a:solidFill>
                <a:hlinkClick r:id="rId22"/>
              </a:rPr>
              <a:t>Bloom Tulum</a:t>
            </a:r>
            <a:endParaRPr lang="en-US" sz="1400" dirty="0">
              <a:solidFill>
                <a:srgbClr val="222222"/>
              </a:solidFill>
            </a:endParaRPr>
          </a:p>
          <a:p>
            <a:pPr algn="ctr" fontAlgn="base"/>
            <a:r>
              <a:rPr lang="en-US" sz="1400" dirty="0">
                <a:solidFill>
                  <a:srgbClr val="222222"/>
                </a:solidFill>
              </a:rPr>
              <a:t>By BCG</a:t>
            </a:r>
          </a:p>
        </p:txBody>
      </p:sp>
    </p:spTree>
    <p:extLst>
      <p:ext uri="{BB962C8B-B14F-4D97-AF65-F5344CB8AC3E}">
        <p14:creationId xmlns:p14="http://schemas.microsoft.com/office/powerpoint/2010/main" val="683383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69631" y="95251"/>
            <a:ext cx="11371384" cy="924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None/>
            </a:pPr>
            <a:r>
              <a:rPr lang="en-US" cap="all" dirty="0">
                <a:solidFill>
                  <a:schemeClr val="bg1">
                    <a:lumMod val="50000"/>
                  </a:schemeClr>
                </a:solidFill>
              </a:rPr>
              <a:t>HOW CAN YOU CHOOSE </a:t>
            </a:r>
            <a:r>
              <a:rPr lang="en-US" b="1" cap="all" dirty="0">
                <a:solidFill>
                  <a:schemeClr val="bg1">
                    <a:lumMod val="50000"/>
                  </a:schemeClr>
                </a:solidFill>
              </a:rPr>
              <a:t>THE MOST COST-EFFECTIVE OPTIONS</a:t>
            </a:r>
            <a:r>
              <a:rPr lang="en-US" cap="all" dirty="0">
                <a:solidFill>
                  <a:schemeClr val="bg1">
                    <a:lumMod val="50000"/>
                  </a:schemeClr>
                </a:solidFill>
              </a:rPr>
              <a:t> TO DESIGN GREEN? AND How will YOUR customers</a:t>
            </a:r>
            <a:r>
              <a:rPr lang="en-US" b="1" cap="all" dirty="0">
                <a:solidFill>
                  <a:schemeClr val="bg1">
                    <a:lumMod val="50000"/>
                  </a:schemeClr>
                </a:solidFill>
              </a:rPr>
              <a:t> recognize the value?</a:t>
            </a:r>
            <a:endParaRPr lang="en-US" cap="all" dirty="0">
              <a:solidFill>
                <a:schemeClr val="bg1">
                  <a:lumMod val="50000"/>
                </a:schemeClr>
              </a:solidFill>
            </a:endParaRPr>
          </a:p>
          <a:p>
            <a:pPr marL="0" indent="0" algn="ctr" fontAlgn="base">
              <a:spcBef>
                <a:spcPts val="0"/>
              </a:spcBef>
              <a:buNone/>
            </a:pPr>
            <a:endParaRPr lang="en-US" cap="all" dirty="0">
              <a:solidFill>
                <a:schemeClr val="bg1">
                  <a:lumMod val="50000"/>
                </a:schemeClr>
              </a:solidFill>
            </a:endParaRPr>
          </a:p>
          <a:p>
            <a:pPr marL="0" indent="0" algn="ctr" fontAlgn="base">
              <a:spcBef>
                <a:spcPts val="0"/>
              </a:spcBef>
              <a:buNone/>
            </a:pPr>
            <a:endParaRPr lang="en-US" cap="all" dirty="0"/>
          </a:p>
          <a:p>
            <a:pPr marL="0" indent="0" algn="ctr" fontAlgn="base">
              <a:buNone/>
            </a:pPr>
            <a:endParaRPr lang="en-US" cap="all" dirty="0"/>
          </a:p>
        </p:txBody>
      </p:sp>
      <p:pic>
        <p:nvPicPr>
          <p:cNvPr id="4" name="Picture 3">
            <a:extLst>
              <a:ext uri="{FF2B5EF4-FFF2-40B4-BE49-F238E27FC236}">
                <a16:creationId xmlns:a16="http://schemas.microsoft.com/office/drawing/2014/main" id="{36F40B56-22E5-4015-AE72-2CB9005DAF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92" b="8593"/>
          <a:stretch/>
        </p:blipFill>
        <p:spPr>
          <a:xfrm>
            <a:off x="0" y="1078747"/>
            <a:ext cx="12192000" cy="5779253"/>
          </a:xfrm>
          <a:prstGeom prst="rect">
            <a:avLst/>
          </a:prstGeom>
        </p:spPr>
      </p:pic>
    </p:spTree>
    <p:extLst>
      <p:ext uri="{BB962C8B-B14F-4D97-AF65-F5344CB8AC3E}">
        <p14:creationId xmlns:p14="http://schemas.microsoft.com/office/powerpoint/2010/main" val="4083484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3DA01E-BF95-4145-A22D-16E3878B3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321" y="2746937"/>
            <a:ext cx="2658925" cy="1851700"/>
          </a:xfrm>
          <a:prstGeom prst="rect">
            <a:avLst/>
          </a:prstGeom>
        </p:spPr>
      </p:pic>
      <p:sp>
        <p:nvSpPr>
          <p:cNvPr id="32" name="Rectangle 31">
            <a:extLst>
              <a:ext uri="{FF2B5EF4-FFF2-40B4-BE49-F238E27FC236}">
                <a16:creationId xmlns:a16="http://schemas.microsoft.com/office/drawing/2014/main" id="{DC571F96-FF22-417A-BF5E-AF88A0C51CF3}"/>
              </a:ext>
            </a:extLst>
          </p:cNvPr>
          <p:cNvSpPr/>
          <p:nvPr/>
        </p:nvSpPr>
        <p:spPr>
          <a:xfrm>
            <a:off x="1711712" y="2063498"/>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a:spLocks noGrp="1"/>
          </p:cNvSpPr>
          <p:nvPr>
            <p:ph idx="1"/>
          </p:nvPr>
        </p:nvSpPr>
        <p:spPr>
          <a:xfrm>
            <a:off x="1524000" y="194007"/>
            <a:ext cx="9144000" cy="2143210"/>
          </a:xfrm>
        </p:spPr>
        <p:txBody>
          <a:bodyPr>
            <a:normAutofit/>
          </a:bodyPr>
          <a:lstStyle/>
          <a:p>
            <a:pPr marL="0" indent="0" algn="ctr" fontAlgn="base">
              <a:spcBef>
                <a:spcPts val="0"/>
              </a:spcBef>
              <a:buNone/>
            </a:pPr>
            <a:r>
              <a:rPr lang="en-US" cap="all" dirty="0">
                <a:solidFill>
                  <a:schemeClr val="bg1">
                    <a:lumMod val="50000"/>
                  </a:schemeClr>
                </a:solidFill>
              </a:rPr>
              <a:t>The SOLUTION IS</a:t>
            </a:r>
            <a:r>
              <a:rPr lang="en-US" b="1" cap="all" dirty="0">
                <a:solidFill>
                  <a:schemeClr val="bg1">
                    <a:lumMod val="50000"/>
                  </a:schemeClr>
                </a:solidFill>
              </a:rPr>
              <a:t> EDGE</a:t>
            </a:r>
            <a:endParaRPr lang="en-US" cap="all" dirty="0">
              <a:solidFill>
                <a:schemeClr val="bg1">
                  <a:lumMod val="50000"/>
                </a:schemeClr>
              </a:solidFill>
            </a:endParaRPr>
          </a:p>
          <a:p>
            <a:pPr marL="0" indent="0" algn="ctr" fontAlgn="base">
              <a:spcBef>
                <a:spcPts val="0"/>
              </a:spcBef>
              <a:buNone/>
            </a:pPr>
            <a:r>
              <a:rPr lang="en-US" cap="all" dirty="0">
                <a:solidFill>
                  <a:schemeClr val="bg1">
                    <a:lumMod val="50000"/>
                  </a:schemeClr>
                </a:solidFill>
              </a:rPr>
              <a:t>________</a:t>
            </a:r>
          </a:p>
        </p:txBody>
      </p:sp>
      <p:grpSp>
        <p:nvGrpSpPr>
          <p:cNvPr id="29" name="Group 28">
            <a:extLst>
              <a:ext uri="{FF2B5EF4-FFF2-40B4-BE49-F238E27FC236}">
                <a16:creationId xmlns:a16="http://schemas.microsoft.com/office/drawing/2014/main" id="{62E506A1-CDCC-4786-B3FD-987D3D2F4F3E}"/>
              </a:ext>
            </a:extLst>
          </p:cNvPr>
          <p:cNvGrpSpPr/>
          <p:nvPr/>
        </p:nvGrpSpPr>
        <p:grpSpPr>
          <a:xfrm>
            <a:off x="5293771" y="2834587"/>
            <a:ext cx="1676400" cy="1676400"/>
            <a:chOff x="3597442" y="3810000"/>
            <a:chExt cx="1676400" cy="1676400"/>
          </a:xfrm>
        </p:grpSpPr>
        <p:sp>
          <p:nvSpPr>
            <p:cNvPr id="30" name="Oval 29">
              <a:extLst>
                <a:ext uri="{FF2B5EF4-FFF2-40B4-BE49-F238E27FC236}">
                  <a16:creationId xmlns:a16="http://schemas.microsoft.com/office/drawing/2014/main" id="{A43DD921-FA1E-40DD-8586-C0B289670584}"/>
                </a:ext>
              </a:extLst>
            </p:cNvPr>
            <p:cNvSpPr/>
            <p:nvPr/>
          </p:nvSpPr>
          <p:spPr>
            <a:xfrm>
              <a:off x="3597442" y="3810000"/>
              <a:ext cx="1676400" cy="1676400"/>
            </a:xfrm>
            <a:prstGeom prst="ellipse">
              <a:avLst/>
            </a:prstGeom>
            <a:solidFill>
              <a:srgbClr val="92D05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1" name="TextBox 30">
              <a:extLst>
                <a:ext uri="{FF2B5EF4-FFF2-40B4-BE49-F238E27FC236}">
                  <a16:creationId xmlns:a16="http://schemas.microsoft.com/office/drawing/2014/main" id="{09368E0E-7F8D-418B-AAB1-3F86D48E95D4}"/>
                </a:ext>
              </a:extLst>
            </p:cNvPr>
            <p:cNvSpPr txBox="1"/>
            <p:nvPr/>
          </p:nvSpPr>
          <p:spPr>
            <a:xfrm>
              <a:off x="3849214" y="4105781"/>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grpSp>
      <p:sp>
        <p:nvSpPr>
          <p:cNvPr id="33" name="Rectangle 32">
            <a:extLst>
              <a:ext uri="{FF2B5EF4-FFF2-40B4-BE49-F238E27FC236}">
                <a16:creationId xmlns:a16="http://schemas.microsoft.com/office/drawing/2014/main" id="{707854A2-22A5-4ECC-A080-9D8F41531363}"/>
              </a:ext>
            </a:extLst>
          </p:cNvPr>
          <p:cNvSpPr/>
          <p:nvPr/>
        </p:nvSpPr>
        <p:spPr>
          <a:xfrm>
            <a:off x="4744538" y="2063499"/>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6D7213-0A04-47E1-8ADC-A8C5908A911F}"/>
              </a:ext>
            </a:extLst>
          </p:cNvPr>
          <p:cNvSpPr/>
          <p:nvPr/>
        </p:nvSpPr>
        <p:spPr>
          <a:xfrm>
            <a:off x="7776656" y="2063499"/>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3FB0D9E-CA23-4DA6-A66C-301907A7C600}"/>
              </a:ext>
            </a:extLst>
          </p:cNvPr>
          <p:cNvPicPr>
            <a:picLocks noChangeAspect="1"/>
          </p:cNvPicPr>
          <p:nvPr/>
        </p:nvPicPr>
        <p:blipFill>
          <a:blip r:embed="rId4"/>
          <a:stretch>
            <a:fillRect/>
          </a:stretch>
        </p:blipFill>
        <p:spPr>
          <a:xfrm>
            <a:off x="8213839" y="2343697"/>
            <a:ext cx="1868834" cy="2640001"/>
          </a:xfrm>
          <a:prstGeom prst="rect">
            <a:avLst/>
          </a:prstGeom>
          <a:ln w="3175">
            <a:solidFill>
              <a:schemeClr val="bg1">
                <a:lumMod val="75000"/>
              </a:schemeClr>
            </a:solidFill>
          </a:ln>
        </p:spPr>
      </p:pic>
      <p:pic>
        <p:nvPicPr>
          <p:cNvPr id="13" name="Picture 12">
            <a:extLst>
              <a:ext uri="{FF2B5EF4-FFF2-40B4-BE49-F238E27FC236}">
                <a16:creationId xmlns:a16="http://schemas.microsoft.com/office/drawing/2014/main" id="{FF726934-7CCC-4C20-B0FE-0F460C7F5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14" name="TextBox 13">
            <a:extLst>
              <a:ext uri="{FF2B5EF4-FFF2-40B4-BE49-F238E27FC236}">
                <a16:creationId xmlns:a16="http://schemas.microsoft.com/office/drawing/2014/main" id="{75B341A2-8E04-4EED-9A56-F3ADB88AC8B5}"/>
              </a:ext>
            </a:extLst>
          </p:cNvPr>
          <p:cNvSpPr txBox="1"/>
          <p:nvPr/>
        </p:nvSpPr>
        <p:spPr>
          <a:xfrm>
            <a:off x="2015278" y="1594102"/>
            <a:ext cx="2103461" cy="369332"/>
          </a:xfrm>
          <a:prstGeom prst="rect">
            <a:avLst/>
          </a:prstGeom>
          <a:noFill/>
        </p:spPr>
        <p:txBody>
          <a:bodyPr wrap="none" rtlCol="0">
            <a:spAutoFit/>
          </a:bodyPr>
          <a:lstStyle/>
          <a:p>
            <a:pPr>
              <a:defRPr/>
            </a:pPr>
            <a:r>
              <a:rPr lang="en-US" kern="0">
                <a:solidFill>
                  <a:srgbClr val="00B0F0"/>
                </a:solidFill>
                <a:latin typeface="Calibri" panose="020F0502020204030204" pitchFamily="34" charset="0"/>
              </a:rPr>
              <a:t>①</a:t>
            </a:r>
            <a:r>
              <a:rPr lang="en-US" kern="0">
                <a:solidFill>
                  <a:schemeClr val="tx1">
                    <a:lumMod val="50000"/>
                    <a:lumOff val="50000"/>
                  </a:schemeClr>
                </a:solidFill>
                <a:latin typeface="Calibri" panose="020F0502020204030204" pitchFamily="34" charset="0"/>
              </a:rPr>
              <a:t> </a:t>
            </a:r>
            <a:r>
              <a:rPr lang="en-US" kern="0">
                <a:solidFill>
                  <a:schemeClr val="tx1">
                    <a:lumMod val="50000"/>
                    <a:lumOff val="50000"/>
                  </a:schemeClr>
                </a:solidFill>
              </a:rPr>
              <a:t>FREE SOFTWARE</a:t>
            </a:r>
            <a:endParaRPr lang="en-GB" kern="0">
              <a:solidFill>
                <a:schemeClr val="tx1">
                  <a:lumMod val="50000"/>
                  <a:lumOff val="50000"/>
                </a:schemeClr>
              </a:solidFill>
            </a:endParaRPr>
          </a:p>
        </p:txBody>
      </p:sp>
      <p:sp>
        <p:nvSpPr>
          <p:cNvPr id="15" name="TextBox 14">
            <a:extLst>
              <a:ext uri="{FF2B5EF4-FFF2-40B4-BE49-F238E27FC236}">
                <a16:creationId xmlns:a16="http://schemas.microsoft.com/office/drawing/2014/main" id="{9D655CF4-10CB-45A7-997D-560DFFAA3B24}"/>
              </a:ext>
            </a:extLst>
          </p:cNvPr>
          <p:cNvSpPr txBox="1"/>
          <p:nvPr/>
        </p:nvSpPr>
        <p:spPr>
          <a:xfrm>
            <a:off x="4699293" y="1586136"/>
            <a:ext cx="2863284" cy="369332"/>
          </a:xfrm>
          <a:prstGeom prst="rect">
            <a:avLst/>
          </a:prstGeom>
          <a:noFill/>
        </p:spPr>
        <p:txBody>
          <a:bodyPr wrap="none" rtlCol="0">
            <a:spAutoFit/>
          </a:bodyPr>
          <a:lstStyle/>
          <a:p>
            <a:pPr>
              <a:defRPr/>
            </a:pPr>
            <a:r>
              <a:rPr lang="en-US" kern="0">
                <a:solidFill>
                  <a:srgbClr val="00B0F0"/>
                </a:solidFill>
                <a:latin typeface="Calibri" panose="020F0502020204030204" pitchFamily="34" charset="0"/>
              </a:rPr>
              <a:t>②</a:t>
            </a:r>
            <a:r>
              <a:rPr lang="en-US" kern="0">
                <a:solidFill>
                  <a:schemeClr val="tx1">
                    <a:lumMod val="50000"/>
                    <a:lumOff val="50000"/>
                  </a:schemeClr>
                </a:solidFill>
                <a:latin typeface="Calibri" panose="020F0502020204030204" pitchFamily="34" charset="0"/>
              </a:rPr>
              <a:t> ACHIEVABLE</a:t>
            </a:r>
            <a:r>
              <a:rPr lang="en-US" kern="0">
                <a:solidFill>
                  <a:schemeClr val="tx1">
                    <a:lumMod val="50000"/>
                    <a:lumOff val="50000"/>
                  </a:schemeClr>
                </a:solidFill>
              </a:rPr>
              <a:t> STANDARD </a:t>
            </a:r>
            <a:endParaRPr lang="en-GB" kern="0">
              <a:solidFill>
                <a:schemeClr val="tx1">
                  <a:lumMod val="50000"/>
                  <a:lumOff val="50000"/>
                </a:schemeClr>
              </a:solidFill>
            </a:endParaRPr>
          </a:p>
        </p:txBody>
      </p:sp>
      <p:sp>
        <p:nvSpPr>
          <p:cNvPr id="17" name="TextBox 16">
            <a:extLst>
              <a:ext uri="{FF2B5EF4-FFF2-40B4-BE49-F238E27FC236}">
                <a16:creationId xmlns:a16="http://schemas.microsoft.com/office/drawing/2014/main" id="{48E8681A-0E40-464C-A200-A19602B91AA1}"/>
              </a:ext>
            </a:extLst>
          </p:cNvPr>
          <p:cNvSpPr txBox="1"/>
          <p:nvPr/>
        </p:nvSpPr>
        <p:spPr>
          <a:xfrm>
            <a:off x="7776656" y="1586136"/>
            <a:ext cx="2704587" cy="369332"/>
          </a:xfrm>
          <a:prstGeom prst="rect">
            <a:avLst/>
          </a:prstGeom>
          <a:noFill/>
        </p:spPr>
        <p:txBody>
          <a:bodyPr wrap="none" rtlCol="0">
            <a:spAutoFit/>
          </a:bodyPr>
          <a:lstStyle/>
          <a:p>
            <a:pPr>
              <a:defRPr/>
            </a:pPr>
            <a:r>
              <a:rPr lang="en-US" kern="0" cap="all">
                <a:solidFill>
                  <a:srgbClr val="00B0F0"/>
                </a:solidFill>
                <a:latin typeface="Calibri" panose="020F0502020204030204" pitchFamily="34" charset="0"/>
              </a:rPr>
              <a:t>③</a:t>
            </a:r>
            <a:r>
              <a:rPr lang="en-US" kern="0" cap="all">
                <a:solidFill>
                  <a:schemeClr val="tx1">
                    <a:lumMod val="50000"/>
                    <a:lumOff val="50000"/>
                  </a:schemeClr>
                </a:solidFill>
                <a:latin typeface="Calibri" panose="020F0502020204030204" pitchFamily="34" charset="0"/>
              </a:rPr>
              <a:t> verified green label</a:t>
            </a:r>
            <a:endParaRPr lang="en-GB" kern="0" cap="all">
              <a:solidFill>
                <a:schemeClr val="tx1">
                  <a:lumMod val="50000"/>
                  <a:lumOff val="50000"/>
                </a:schemeClr>
              </a:solidFill>
            </a:endParaRPr>
          </a:p>
        </p:txBody>
      </p:sp>
    </p:spTree>
    <p:extLst>
      <p:ext uri="{BB962C8B-B14F-4D97-AF65-F5344CB8AC3E}">
        <p14:creationId xmlns:p14="http://schemas.microsoft.com/office/powerpoint/2010/main" val="3350361169"/>
      </p:ext>
    </p:extLst>
  </p:cSld>
  <p:clrMapOvr>
    <a:masterClrMapping/>
  </p:clrMapOvr>
</p:sld>
</file>

<file path=ppt/theme/theme1.xml><?xml version="1.0" encoding="utf-8"?>
<a:theme xmlns:a="http://schemas.openxmlformats.org/drawingml/2006/main" name="Office Theme">
  <a:themeElements>
    <a:clrScheme name="EDGE Colors">
      <a:dk1>
        <a:sysClr val="windowText" lastClr="000000"/>
      </a:dk1>
      <a:lt1>
        <a:sysClr val="window" lastClr="FFFFFF"/>
      </a:lt1>
      <a:dk2>
        <a:srgbClr val="44546A"/>
      </a:dk2>
      <a:lt2>
        <a:srgbClr val="E7E6E6"/>
      </a:lt2>
      <a:accent1>
        <a:srgbClr val="00A1DE"/>
      </a:accent1>
      <a:accent2>
        <a:srgbClr val="92BA5D"/>
      </a:accent2>
      <a:accent3>
        <a:srgbClr val="A5A5A5"/>
      </a:accent3>
      <a:accent4>
        <a:srgbClr val="F9461C"/>
      </a:accent4>
      <a:accent5>
        <a:srgbClr val="FFB612"/>
      </a:accent5>
      <a:accent6>
        <a:srgbClr val="70AD47"/>
      </a:accent6>
      <a:hlink>
        <a:srgbClr val="00A1DE"/>
      </a:hlink>
      <a:folHlink>
        <a:srgbClr val="00A1D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51884E193993478F121FAE3BAB06B8" ma:contentTypeVersion="12" ma:contentTypeDescription="Create a new document." ma:contentTypeScope="" ma:versionID="0e92604c66076eeaaae31eb5e2e0ba29">
  <xsd:schema xmlns:xsd="http://www.w3.org/2001/XMLSchema" xmlns:xs="http://www.w3.org/2001/XMLSchema" xmlns:p="http://schemas.microsoft.com/office/2006/metadata/properties" xmlns:ns2="c538fed7-3ab0-4192-ae38-9799137ead1b" xmlns:ns3="a4e79b70-0aef-410d-a70f-d52f396520e2" targetNamespace="http://schemas.microsoft.com/office/2006/metadata/properties" ma:root="true" ma:fieldsID="016ac35f05a9aa636783c0d5856b8663" ns2:_="" ns3:_="">
    <xsd:import namespace="c538fed7-3ab0-4192-ae38-9799137ead1b"/>
    <xsd:import namespace="a4e79b70-0aef-410d-a70f-d52f396520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8fed7-3ab0-4192-ae38-9799137ead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e79b70-0aef-410d-a70f-d52f396520e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D310C3-08F2-40B0-A2C4-BEAC2986A408}">
  <ds:schemaRefs>
    <ds:schemaRef ds:uri="http://schemas.microsoft.com/sharepoint/v3/contenttype/forms"/>
  </ds:schemaRefs>
</ds:datastoreItem>
</file>

<file path=customXml/itemProps2.xml><?xml version="1.0" encoding="utf-8"?>
<ds:datastoreItem xmlns:ds="http://schemas.openxmlformats.org/officeDocument/2006/customXml" ds:itemID="{DA8B3416-4F38-4D22-AE95-DFC10FDEF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8fed7-3ab0-4192-ae38-9799137ead1b"/>
    <ds:schemaRef ds:uri="a4e79b70-0aef-410d-a70f-d52f396520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574A68-1BBD-499E-BC58-B25B0A461BB7}">
  <ds:schemaRefs>
    <ds:schemaRef ds:uri="http://purl.org/dc/terms/"/>
    <ds:schemaRef ds:uri="c538fed7-3ab0-4192-ae38-9799137ead1b"/>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a4e79b70-0aef-410d-a70f-d52f396520e2"/>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3336</TotalTime>
  <Words>3436</Words>
  <Application>Microsoft Office PowerPoint</Application>
  <PresentationFormat>Widescreen</PresentationFormat>
  <Paragraphs>391</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ＭＳ Ｐゴシック</vt:lpstr>
      <vt:lpstr>Andes ExtraLight</vt:lpstr>
      <vt:lpstr>Arial</vt:lpstr>
      <vt:lpstr>Arial Bold</vt:lpstr>
      <vt:lpstr>Calibri</vt:lpstr>
      <vt:lpstr>Source Sans Pro</vt:lpstr>
      <vt:lpstr>Source Sans Pro Light</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three ways to certify. Reach at least 20% savings in water and materials, then choose your energy savings. ________</vt:lpstr>
      <vt:lpstr>PowerPoint Presentation</vt:lpstr>
      <vt:lpstr>PowerPoint Presentation</vt:lpstr>
      <vt:lpstr>HOW EDGE IS DIFFERENT THAN OTHER CERTIFICATION SYSTEMS ________</vt:lpstr>
      <vt:lpstr>Edge demonstration ________</vt:lpstr>
      <vt:lpstr>PowerPoint Presentation</vt:lpstr>
      <vt:lpstr>PowerPoint Presentation</vt:lpstr>
      <vt:lpstr>PowerPoint Presentation</vt:lpstr>
      <vt:lpstr>PowerPoint Presentation</vt:lpstr>
      <vt:lpstr>PowerPoint Presentation</vt:lpstr>
      <vt:lpstr>PowerPoint Presentation</vt:lpstr>
      <vt:lpstr>EDGE acknowledgments ________</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Ann Menes</dc:creator>
  <cp:lastModifiedBy>Hayley Rae Samu</cp:lastModifiedBy>
  <cp:revision>64</cp:revision>
  <dcterms:created xsi:type="dcterms:W3CDTF">2015-11-01T01:21:05Z</dcterms:created>
  <dcterms:modified xsi:type="dcterms:W3CDTF">2019-09-03T20:25:32Z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0x010100AC51884E193993478F121FAE3BAB06B8</vt:lpwstr>
  </property>
</Properties>
</file>