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300" r:id="rId4"/>
    <p:sldId id="301" r:id="rId5"/>
    <p:sldId id="312" r:id="rId6"/>
    <p:sldId id="303" r:id="rId7"/>
    <p:sldId id="263" r:id="rId8"/>
    <p:sldId id="795" r:id="rId9"/>
    <p:sldId id="796" r:id="rId10"/>
    <p:sldId id="304" r:id="rId11"/>
    <p:sldId id="305" r:id="rId12"/>
    <p:sldId id="319" r:id="rId13"/>
    <p:sldId id="269" r:id="rId14"/>
    <p:sldId id="321" r:id="rId15"/>
    <p:sldId id="271" r:id="rId16"/>
    <p:sldId id="272" r:id="rId17"/>
    <p:sldId id="32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72C067"/>
    <a:srgbClr val="92B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69" autoAdjust="0"/>
    <p:restoredTop sz="77959" autoAdjust="0"/>
  </p:normalViewPr>
  <p:slideViewPr>
    <p:cSldViewPr snapToGrid="0">
      <p:cViewPr varScale="1">
        <p:scale>
          <a:sx n="98" d="100"/>
          <a:sy n="98" d="100"/>
        </p:scale>
        <p:origin x="2168" y="192"/>
      </p:cViewPr>
      <p:guideLst>
        <p:guide orient="horz" pos="2160"/>
        <p:guide pos="2880"/>
      </p:guideLst>
    </p:cSldViewPr>
  </p:slideViewPr>
  <p:outlineViewPr>
    <p:cViewPr>
      <p:scale>
        <a:sx n="33" d="100"/>
        <a:sy n="33" d="100"/>
      </p:scale>
      <p:origin x="0" y="3702"/>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6E489-3BDA-4606-885D-8FCC4681453C}" type="datetimeFigureOut">
              <a:rPr lang="en-US" smtClean="0"/>
              <a:t>3/24/22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E7A5B-928F-4156-9997-87F27600DD35}" type="slidenum">
              <a:rPr lang="en-US" smtClean="0"/>
              <a:t>‹#›</a:t>
            </a:fld>
            <a:endParaRPr lang="en-US" dirty="0"/>
          </a:p>
        </p:txBody>
      </p:sp>
    </p:spTree>
    <p:extLst>
      <p:ext uri="{BB962C8B-B14F-4D97-AF65-F5344CB8AC3E}">
        <p14:creationId xmlns:p14="http://schemas.microsoft.com/office/powerpoint/2010/main" val="359902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A6CE7A5B-928F-4156-9997-87F27600DD35}" type="slidenum">
              <a:rPr lang="en-US" smtClean="0"/>
              <a:t>1</a:t>
            </a:fld>
            <a:endParaRPr lang="en-US" dirty="0"/>
          </a:p>
        </p:txBody>
      </p:sp>
    </p:spTree>
    <p:extLst>
      <p:ext uri="{BB962C8B-B14F-4D97-AF65-F5344CB8AC3E}">
        <p14:creationId xmlns:p14="http://schemas.microsoft.com/office/powerpoint/2010/main" val="299628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Một</a:t>
            </a:r>
            <a:r>
              <a:rPr lang="en-US" sz="1800" baseline="0" dirty="0"/>
              <a:t> khi dự án đạt các yêu cầu của EDGE, chủ đầu tư có thể tiếp tục đăng ký chứng chỉ cho dự án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Chứng chỉ được đưa ra bởi GBCI và thinkstep-SGS tại hầu hết các quốc gia, tuy nhiên tại một số nước có đối tác cấp chứng chỉ chuyên biệt. Tại Việt Nam, SGS VN là đơn vị đánh giá cấp chứng chỉ EDGE duy nhất.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Thông thường phí chứng chỉ cho một công trình chỉ bằng 1/10 phí của các tổ chức khác. Đối với nhà ở và căn hộ, phí chứng chỉ trên 1 đơn vị ở chi rơi vào khoảng vài tram USD. </a:t>
            </a:r>
            <a:endParaRPr lang="en-US" sz="180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10</a:t>
            </a:fld>
            <a:endParaRPr lang="en-US" dirty="0"/>
          </a:p>
        </p:txBody>
      </p:sp>
    </p:spTree>
    <p:extLst>
      <p:ext uri="{BB962C8B-B14F-4D97-AF65-F5344CB8AC3E}">
        <p14:creationId xmlns:p14="http://schemas.microsoft.com/office/powerpoint/2010/main" val="244927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Chỉ</a:t>
            </a:r>
            <a:r>
              <a:rPr lang="en-US" sz="1200" kern="1200" baseline="0" dirty="0">
                <a:solidFill>
                  <a:schemeClr val="tx1"/>
                </a:solidFill>
                <a:effectLst/>
                <a:latin typeface="+mn-lt"/>
                <a:ea typeface="+mn-ea"/>
                <a:cs typeface="+mn-cs"/>
              </a:rPr>
              <a:t> cần một vài ngày là công trình có thể đạt được chứng chỉ. Như vậy một cách nhanh nhất và đơn giản nhất, công trình của bạn có thể được quảng bá như là một công trình được chứng nhận với EDGE trước khi xây dựng.</a:t>
            </a:r>
          </a:p>
          <a:p>
            <a:r>
              <a:rPr lang="en-US" sz="1200" kern="1200" baseline="0" dirty="0">
                <a:solidFill>
                  <a:schemeClr val="tx1"/>
                </a:solidFill>
                <a:effectLst/>
                <a:latin typeface="+mn-lt"/>
                <a:ea typeface="+mn-ea"/>
                <a:cs typeface="+mn-cs"/>
              </a:rPr>
              <a:t>Việc này sẽ giúp chủ đầu tư quảng bá các lợi ích của công trình xanh cho các đơn vị mua lại, thuê lại hay sử dụng công trình.</a:t>
            </a:r>
          </a:p>
          <a:p>
            <a:r>
              <a:rPr lang="en-US" sz="1200" kern="1200" baseline="0" dirty="0">
                <a:solidFill>
                  <a:schemeClr val="tx1"/>
                </a:solidFill>
                <a:effectLst/>
                <a:latin typeface="+mn-lt"/>
                <a:ea typeface="+mn-ea"/>
                <a:cs typeface="+mn-cs"/>
              </a:rPr>
              <a:t>Dự án sẽ lập profile trên website EDGE và truyền thông qua các kênh xã hội của EDGE.</a:t>
            </a:r>
          </a:p>
          <a:p>
            <a:r>
              <a:rPr lang="en-US" sz="1200" kern="1200" baseline="0" dirty="0">
                <a:solidFill>
                  <a:schemeClr val="tx1"/>
                </a:solidFill>
                <a:effectLst/>
                <a:latin typeface="+mn-lt"/>
                <a:ea typeface="+mn-ea"/>
                <a:cs typeface="+mn-cs"/>
              </a:rPr>
              <a:t>Dự án cũng sẽ được sử dụng EDGE logo và hướng dẫn sử dụng nhãn thương hiệu để quảng bá dự án tốt hơn tới các khách hàng.</a:t>
            </a:r>
          </a:p>
          <a:p>
            <a:r>
              <a:rPr lang="en-US" sz="1200" kern="1200" baseline="0" dirty="0">
                <a:solidFill>
                  <a:schemeClr val="tx1"/>
                </a:solidFill>
                <a:effectLst/>
                <a:latin typeface="+mn-lt"/>
                <a:ea typeface="+mn-ea"/>
                <a:cs typeface="+mn-cs"/>
              </a:rPr>
              <a:t>Chứng chỉ sẽ giúp doanh nghiệp khẳng định phương châm về đảm bảo chất lượng và bền vững với góc độ môi trường.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CE7A5B-928F-4156-9997-87F27600DD35}" type="slidenum">
              <a:rPr lang="en-US" smtClean="0"/>
              <a:t>11</a:t>
            </a:fld>
            <a:endParaRPr lang="en-US" dirty="0"/>
          </a:p>
        </p:txBody>
      </p:sp>
    </p:spTree>
    <p:extLst>
      <p:ext uri="{BB962C8B-B14F-4D97-AF65-F5344CB8AC3E}">
        <p14:creationId xmlns:p14="http://schemas.microsoft.com/office/powerpoint/2010/main" val="293604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Đây</a:t>
            </a:r>
            <a:r>
              <a:rPr lang="en-US" sz="1800" kern="1200" baseline="0" dirty="0">
                <a:solidFill>
                  <a:schemeClr val="tx1"/>
                </a:solidFill>
                <a:effectLst/>
                <a:latin typeface="+mn-lt"/>
                <a:ea typeface="+mn-ea"/>
                <a:cs typeface="+mn-cs"/>
              </a:rPr>
              <a:t> là các bước đơn giảm giúp dự án đạt chứng chỉ.</a:t>
            </a:r>
          </a:p>
          <a:p>
            <a:r>
              <a:rPr lang="en-US" sz="1800" kern="1200" baseline="0" dirty="0">
                <a:solidFill>
                  <a:schemeClr val="tx1"/>
                </a:solidFill>
                <a:effectLst/>
                <a:latin typeface="+mn-lt"/>
                <a:ea typeface="+mn-ea"/>
                <a:cs typeface="+mn-cs"/>
              </a:rPr>
              <a:t>Đầu tiên là 3 bước tiến đến chứng nhận tạm thời.</a:t>
            </a:r>
          </a:p>
          <a:p>
            <a:r>
              <a:rPr lang="en-US" sz="1800" kern="1200" baseline="0" dirty="0">
                <a:solidFill>
                  <a:schemeClr val="tx1"/>
                </a:solidFill>
                <a:effectLst/>
                <a:latin typeface="+mn-lt"/>
                <a:ea typeface="+mn-ea"/>
                <a:cs typeface="+mn-cs"/>
              </a:rPr>
              <a:t>Sau đó, một khi công trình được xây dựng, các chuyên gia sẽ tới kiểm toán công trình và sau đó công trình sẽ nhận được chứng chỉ cuối cùng.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3C735-603E-480E-8E83-72BE28CD684C}" type="slidenum">
              <a:rPr lang="en-US" smtClean="0"/>
              <a:pPr/>
              <a:t>12</a:t>
            </a:fld>
            <a:endParaRPr lang="en-US" dirty="0"/>
          </a:p>
        </p:txBody>
      </p:sp>
    </p:spTree>
    <p:extLst>
      <p:ext uri="{BB962C8B-B14F-4D97-AF65-F5344CB8AC3E}">
        <p14:creationId xmlns:p14="http://schemas.microsoft.com/office/powerpoint/2010/main" val="350294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baseline="0" dirty="0">
                <a:solidFill>
                  <a:schemeClr val="tx1"/>
                </a:solidFill>
                <a:effectLst/>
                <a:latin typeface="+mn-lt"/>
                <a:ea typeface="+mn-ea"/>
                <a:cs typeface="+mn-cs"/>
              </a:rPr>
              <a:t>Chọn đúng hệ thống chứng nhận phù hợp cho dự án còn phụ thuộc vào nhiều yếu tố khác.</a:t>
            </a:r>
          </a:p>
          <a:p>
            <a:r>
              <a:rPr lang="en-US" sz="1800" kern="1200" baseline="0" dirty="0">
                <a:solidFill>
                  <a:schemeClr val="tx1"/>
                </a:solidFill>
                <a:effectLst/>
                <a:latin typeface="+mn-lt"/>
                <a:ea typeface="+mn-ea"/>
                <a:cs typeface="+mn-cs"/>
              </a:rPr>
              <a:t>EDGE không được xây dựng để cạnh tranh với các cơ chế khác mà để góp phần nhân rộng mô hình công trình xanh.</a:t>
            </a:r>
          </a:p>
          <a:p>
            <a:r>
              <a:rPr lang="en-US" sz="1800" kern="1200" baseline="0" dirty="0">
                <a:solidFill>
                  <a:schemeClr val="tx1"/>
                </a:solidFill>
                <a:effectLst/>
                <a:latin typeface="+mn-lt"/>
                <a:ea typeface="+mn-ea"/>
                <a:cs typeface="+mn-cs"/>
              </a:rPr>
              <a:t>EDGE là một trong nhiều hệ thống chứng nhận hiện có, mỗi hệ thống lại có những ưu thế riêng.</a:t>
            </a:r>
          </a:p>
          <a:p>
            <a:r>
              <a:rPr lang="en-US" sz="1800" kern="1200" baseline="0" dirty="0">
                <a:solidFill>
                  <a:schemeClr val="tx1"/>
                </a:solidFill>
                <a:effectLst/>
                <a:latin typeface="+mn-lt"/>
                <a:ea typeface="+mn-ea"/>
                <a:cs typeface="+mn-cs"/>
              </a:rPr>
              <a:t>Nếu muốn chọn mô hình dựa trên thông số, bảo đảm sự nhanh chóng, giản tiện, chi phí thấp thì EDGE là hệ thống phù hợp với bạn.</a:t>
            </a:r>
          </a:p>
          <a:p>
            <a:r>
              <a:rPr lang="en-US" sz="1200" kern="1200" dirty="0">
                <a:solidFill>
                  <a:schemeClr val="tx1"/>
                </a:solidFill>
                <a:effectLst/>
                <a:latin typeface="+mn-lt"/>
                <a:ea typeface="+mn-ea"/>
                <a:cs typeface="+mn-cs"/>
              </a:rPr>
              <a:t>Bạn</a:t>
            </a:r>
            <a:r>
              <a:rPr lang="en-US" sz="1200" kern="1200" baseline="0" dirty="0">
                <a:solidFill>
                  <a:schemeClr val="tx1"/>
                </a:solidFill>
                <a:effectLst/>
                <a:latin typeface="+mn-lt"/>
                <a:ea typeface="+mn-ea"/>
                <a:cs typeface="+mn-cs"/>
              </a:rPr>
              <a:t> sẽ nhận thấy EDGE không giống với những trải nghiệm trước đây. EDGE đem lại một phương pháp đánh giá chứng chỉ cho công trình mới, giúp thay đổi thị trường.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3C735-603E-480E-8E83-72BE28CD684C}" type="slidenum">
              <a:rPr lang="en-US" smtClean="0"/>
              <a:pPr/>
              <a:t>13</a:t>
            </a:fld>
            <a:endParaRPr lang="en-US" dirty="0"/>
          </a:p>
        </p:txBody>
      </p:sp>
    </p:spTree>
    <p:extLst>
      <p:ext uri="{BB962C8B-B14F-4D97-AF65-F5344CB8AC3E}">
        <p14:creationId xmlns:p14="http://schemas.microsoft.com/office/powerpoint/2010/main" val="31927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Khi quý</a:t>
            </a:r>
            <a:r>
              <a:rPr lang="en-US" sz="1800" baseline="0" dirty="0"/>
              <a:t> vị bắt đầu xây dựng một portfolio xanh với EDGE, doanh nghiệp của bạn sẽ trở thành một thành viên của cộng đồng quốc tế đang ngày một đông đảo, gồm những người biết trân trọng, quan tâm đến khách hàng.</a:t>
            </a:r>
          </a:p>
          <a:p>
            <a:endParaRPr lang="en-US"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14</a:t>
            </a:fld>
            <a:endParaRPr lang="en-US" dirty="0"/>
          </a:p>
        </p:txBody>
      </p:sp>
    </p:spTree>
    <p:extLst>
      <p:ext uri="{BB962C8B-B14F-4D97-AF65-F5344CB8AC3E}">
        <p14:creationId xmlns:p14="http://schemas.microsoft.com/office/powerpoint/2010/main" val="229897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Doanh</a:t>
            </a:r>
            <a:r>
              <a:rPr lang="en-US" sz="1800" baseline="0" dirty="0"/>
              <a:t> nghiệp có thể tham gia vào network các tổ chức dẫn đầu về thúc đẩy EDGE gồm các ngân hàng, công ty kiến trúc, chính phủ và các đơn vị đi đầu về BĐKH.</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Ý tưởng của chúng tôi là đua các đơn vị thiết kế, phát triển xây dựng, đầu tư và người sử dụng xích lại gần nhau và chứng minh rằng tất cả các bên đều sẽ được lợi tài chính khi xây dựng công trình xanh. </a:t>
            </a:r>
          </a:p>
        </p:txBody>
      </p:sp>
      <p:sp>
        <p:nvSpPr>
          <p:cNvPr id="4" name="Slide Number Placeholder 3"/>
          <p:cNvSpPr>
            <a:spLocks noGrp="1"/>
          </p:cNvSpPr>
          <p:nvPr>
            <p:ph type="sldNum" sz="quarter" idx="10"/>
          </p:nvPr>
        </p:nvSpPr>
        <p:spPr/>
        <p:txBody>
          <a:bodyPr/>
          <a:lstStyle/>
          <a:p>
            <a:fld id="{30D3C735-603E-480E-8E83-72BE28CD684C}" type="slidenum">
              <a:rPr lang="en-US" smtClean="0"/>
              <a:pPr/>
              <a:t>15</a:t>
            </a:fld>
            <a:endParaRPr lang="en-US" dirty="0"/>
          </a:p>
        </p:txBody>
      </p:sp>
    </p:spTree>
    <p:extLst>
      <p:ext uri="{BB962C8B-B14F-4D97-AF65-F5344CB8AC3E}">
        <p14:creationId xmlns:p14="http://schemas.microsoft.com/office/powerpoint/2010/main" val="401834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aseline="0" dirty="0"/>
              <a:t>Chúng tôi hiểu sự thỏa mãn của khách hàng sẽ đưa doanh nghiệp phát triển và mong muốn giá trị mà EDGE mang lại sẽ giúp doanh nghiệp chiếm được thị phần lớn hơn trên thị trường, thu hút được nhiều khách hàng trung thành hơn.</a:t>
            </a:r>
          </a:p>
        </p:txBody>
      </p:sp>
      <p:sp>
        <p:nvSpPr>
          <p:cNvPr id="4" name="Slide Number Placeholder 3"/>
          <p:cNvSpPr>
            <a:spLocks noGrp="1"/>
          </p:cNvSpPr>
          <p:nvPr>
            <p:ph type="sldNum" sz="quarter" idx="10"/>
          </p:nvPr>
        </p:nvSpPr>
        <p:spPr/>
        <p:txBody>
          <a:bodyPr/>
          <a:lstStyle/>
          <a:p>
            <a:fld id="{30D3C735-603E-480E-8E83-72BE28CD684C}" type="slidenum">
              <a:rPr lang="en-US" smtClean="0"/>
              <a:pPr/>
              <a:t>16</a:t>
            </a:fld>
            <a:endParaRPr lang="en-US" dirty="0"/>
          </a:p>
        </p:txBody>
      </p:sp>
    </p:spTree>
    <p:extLst>
      <p:ext uri="{BB962C8B-B14F-4D97-AF65-F5344CB8AC3E}">
        <p14:creationId xmlns:p14="http://schemas.microsoft.com/office/powerpoint/2010/main" val="390526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17</a:t>
            </a:fld>
            <a:endParaRPr lang="en-US" dirty="0"/>
          </a:p>
        </p:txBody>
      </p:sp>
    </p:spTree>
    <p:extLst>
      <p:ext uri="{BB962C8B-B14F-4D97-AF65-F5344CB8AC3E}">
        <p14:creationId xmlns:p14="http://schemas.microsoft.com/office/powerpoint/2010/main" val="355682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vi-VN" sz="1800" baseline="0" dirty="0"/>
              <a:t>Cảm ơn </a:t>
            </a:r>
            <a:r>
              <a:rPr lang="en-US" sz="1800" baseline="0" dirty="0"/>
              <a:t>ông bà</a:t>
            </a:r>
            <a:r>
              <a:rPr lang="vi-VN" sz="1800" baseline="0" dirty="0"/>
              <a:t> đã dành thời gian </a:t>
            </a:r>
            <a:r>
              <a:rPr lang="en-US" sz="1800" baseline="0" dirty="0"/>
              <a:t>để chúng tôi có thể</a:t>
            </a:r>
            <a:r>
              <a:rPr lang="vi-VN" sz="1800" baseline="0" dirty="0"/>
              <a:t> giới thiệu</a:t>
            </a:r>
            <a:r>
              <a:rPr lang="en-US" sz="1800" baseline="0" dirty="0"/>
              <a:t> kỹ hơn về</a:t>
            </a:r>
            <a:r>
              <a:rPr lang="vi-VN" sz="1800" baseline="0" dirty="0"/>
              <a:t> EDGE.</a:t>
            </a:r>
            <a:r>
              <a:rPr lang="en-US" sz="1800" baseline="0" dirty="0"/>
              <a:t> </a:t>
            </a:r>
            <a:r>
              <a:rPr lang="vi-VN" sz="1800" baseline="0" dirty="0"/>
              <a:t>EDGE là một </a:t>
            </a:r>
            <a:r>
              <a:rPr lang="en-US" sz="1800" baseline="0" dirty="0"/>
              <a:t>phương pháp xây dựng xanh</a:t>
            </a:r>
            <a:r>
              <a:rPr lang="vi-VN" sz="1800" baseline="0" dirty="0"/>
              <a:t> nhanh chóng, dễ dàng và hợp </a:t>
            </a:r>
            <a:r>
              <a:rPr lang="en-US" sz="1800" baseline="0" dirty="0"/>
              <a:t>túi tiền </a:t>
            </a:r>
            <a:r>
              <a:rPr lang="en-US" sz="1800" baseline="0" dirty="0" err="1"/>
              <a:t>tại</a:t>
            </a:r>
            <a:r>
              <a:rPr lang="en-US" sz="1800" baseline="0" dirty="0"/>
              <a:t> </a:t>
            </a:r>
            <a:r>
              <a:rPr lang="vi-VN" sz="1800" baseline="0" dirty="0"/>
              <a:t>1</a:t>
            </a:r>
            <a:r>
              <a:rPr lang="en-US" sz="1800" baseline="0" dirty="0"/>
              <a:t>50</a:t>
            </a:r>
            <a:r>
              <a:rPr lang="vi-VN" sz="1800" baseline="0" dirty="0"/>
              <a:t> thị trường mới nổi.</a:t>
            </a:r>
          </a:p>
          <a:p>
            <a:pPr marL="0" indent="0">
              <a:buNone/>
            </a:pPr>
            <a:r>
              <a:rPr lang="vi-VN" sz="1800" baseline="0" dirty="0"/>
              <a:t>Hôm nay tôi sẽ chia sẻ với </a:t>
            </a:r>
            <a:r>
              <a:rPr lang="en-US" sz="1800" baseline="0" dirty="0"/>
              <a:t>ông bà</a:t>
            </a:r>
            <a:r>
              <a:rPr lang="vi-VN" sz="1800" baseline="0" dirty="0"/>
              <a:t> cách EDGE có thể giúp thu hút được nhiều khách hàng trung thành hơn.</a:t>
            </a:r>
          </a:p>
          <a:p>
            <a:pPr marL="0" indent="0">
              <a:buNone/>
            </a:pPr>
            <a:r>
              <a:rPr lang="en-US" sz="1800" baseline="0" dirty="0"/>
              <a:t>Ông bà</a:t>
            </a:r>
            <a:r>
              <a:rPr lang="vi-VN" sz="1800" baseline="0" dirty="0"/>
              <a:t> sẽ thấy rằng bằng cách áp dụng EDGE, công ty có thể trở nên cạnh tranh hơn và chứng tỏ </a:t>
            </a:r>
            <a:r>
              <a:rPr lang="en-US" sz="1800" baseline="0" dirty="0"/>
              <a:t>vai trò</a:t>
            </a:r>
            <a:r>
              <a:rPr lang="vi-VN" sz="1800" baseline="0" dirty="0"/>
              <a:t> lãnh đạo trong </a:t>
            </a:r>
            <a:r>
              <a:rPr lang="en-US" sz="1800" baseline="0" dirty="0"/>
              <a:t>lĩnh vực này</a:t>
            </a:r>
            <a:r>
              <a:rPr lang="vi-VN" sz="1800" baseline="0" dirty="0"/>
              <a:t>.</a:t>
            </a:r>
            <a:endParaRPr lang="en-US" sz="1800" baseline="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2</a:t>
            </a:fld>
            <a:endParaRPr lang="en-US" dirty="0"/>
          </a:p>
        </p:txBody>
      </p:sp>
    </p:spTree>
    <p:extLst>
      <p:ext uri="{BB962C8B-B14F-4D97-AF65-F5344CB8AC3E}">
        <p14:creationId xmlns:p14="http://schemas.microsoft.com/office/powerpoint/2010/main" val="357345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Trước đây, ta khó có thể biết được đâu là cách tốt nhất để làm công trình xanh.</a:t>
            </a:r>
          </a:p>
          <a:p>
            <a:r>
              <a:rPr lang="en-US" sz="1200" baseline="0" dirty="0"/>
              <a:t>Không có cách nào là dễ dàng để biết ý tưởng xanh nào sẽ phù hợp nhất, chi phí sẽ là bao nhiêu.</a:t>
            </a:r>
          </a:p>
          <a:p>
            <a:r>
              <a:rPr lang="en-US" sz="1200" baseline="0" dirty="0"/>
              <a:t>Nhu cầu về số liệu tuy có nhưng không có cách nào để tìm số liệu.</a:t>
            </a:r>
          </a:p>
          <a:p>
            <a:r>
              <a:rPr lang="en-US" sz="1200" baseline="0" dirty="0"/>
              <a:t>Đã đến lúc tìm giải pháp để xác định cách thức để biến một công trình bình thường thành công trình có hiệu năng cao, thậm chí trước khi công trình được xây dựng.</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CE7A5B-928F-4156-9997-87F27600DD35}" type="slidenum">
              <a:rPr lang="en-US" smtClean="0"/>
              <a:t>3</a:t>
            </a:fld>
            <a:endParaRPr lang="en-US" dirty="0"/>
          </a:p>
        </p:txBody>
      </p:sp>
    </p:spTree>
    <p:extLst>
      <p:ext uri="{BB962C8B-B14F-4D97-AF65-F5344CB8AC3E}">
        <p14:creationId xmlns:p14="http://schemas.microsoft.com/office/powerpoint/2010/main" val="228974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aseline="0" dirty="0"/>
              <a:t>Vậy làm thế nào để nâng cao giá trị thương hiệu trên thị trường cho một công trình khi xây dựng xanh?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aseline="0" dirty="0"/>
              <a:t>Làm thế nào để tận dụng lợi thế cạnh tranh?</a:t>
            </a:r>
            <a:endParaRPr lang="en-US" sz="280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aseline="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4</a:t>
            </a:fld>
            <a:endParaRPr lang="en-US" dirty="0"/>
          </a:p>
        </p:txBody>
      </p:sp>
    </p:spTree>
    <p:extLst>
      <p:ext uri="{BB962C8B-B14F-4D97-AF65-F5344CB8AC3E}">
        <p14:creationId xmlns:p14="http://schemas.microsoft.com/office/powerpoint/2010/main" val="206445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hangingPunct="0">
              <a:buFont typeface="Arial" panose="020B0604020202020204" pitchFamily="34" charset="0"/>
              <a:buNone/>
            </a:pPr>
            <a:r>
              <a:rPr lang="vi-VN" sz="1800" kern="1200" dirty="0">
                <a:solidFill>
                  <a:schemeClr val="tx1"/>
                </a:solidFill>
                <a:latin typeface="+mn-lt"/>
                <a:ea typeface="+mn-ea"/>
                <a:cs typeface="+mn-cs"/>
              </a:rPr>
              <a:t>Giải pháp </a:t>
            </a:r>
            <a:r>
              <a:rPr lang="en-US" sz="1800" kern="1200" dirty="0">
                <a:solidFill>
                  <a:schemeClr val="tx1"/>
                </a:solidFill>
                <a:latin typeface="+mn-lt"/>
                <a:ea typeface="+mn-ea"/>
                <a:cs typeface="+mn-cs"/>
              </a:rPr>
              <a:t>chính</a:t>
            </a:r>
            <a:r>
              <a:rPr lang="en-US" sz="1800" kern="1200" baseline="0" dirty="0">
                <a:solidFill>
                  <a:schemeClr val="tx1"/>
                </a:solidFill>
                <a:latin typeface="+mn-lt"/>
                <a:ea typeface="+mn-ea"/>
                <a:cs typeface="+mn-cs"/>
              </a:rPr>
              <a:t> </a:t>
            </a:r>
            <a:r>
              <a:rPr lang="vi-VN" sz="1800" kern="1200" dirty="0">
                <a:solidFill>
                  <a:schemeClr val="tx1"/>
                </a:solidFill>
                <a:latin typeface="+mn-lt"/>
                <a:ea typeface="+mn-ea"/>
                <a:cs typeface="+mn-cs"/>
              </a:rPr>
              <a:t>là EDGE: một phần mềm, một tiêu chuẩn và một hệ thống chứng nhận </a:t>
            </a:r>
            <a:r>
              <a:rPr lang="en-US" sz="1800" kern="1200" dirty="0">
                <a:solidFill>
                  <a:schemeClr val="tx1"/>
                </a:solidFill>
                <a:latin typeface="+mn-lt"/>
                <a:ea typeface="+mn-ea"/>
                <a:cs typeface="+mn-cs"/>
              </a:rPr>
              <a:t>công</a:t>
            </a:r>
            <a:r>
              <a:rPr lang="en-US" sz="1800" kern="1200" baseline="0" dirty="0">
                <a:solidFill>
                  <a:schemeClr val="tx1"/>
                </a:solidFill>
                <a:latin typeface="+mn-lt"/>
                <a:ea typeface="+mn-ea"/>
                <a:cs typeface="+mn-cs"/>
              </a:rPr>
              <a:t> trình </a:t>
            </a:r>
            <a:r>
              <a:rPr lang="vi-VN" sz="1800" kern="1200" dirty="0">
                <a:solidFill>
                  <a:schemeClr val="tx1"/>
                </a:solidFill>
                <a:latin typeface="+mn-lt"/>
                <a:ea typeface="+mn-ea"/>
                <a:cs typeface="+mn-cs"/>
              </a:rPr>
              <a:t>xanh cho các thị trường mới nổi.</a:t>
            </a:r>
          </a:p>
          <a:p>
            <a:pPr marL="0" indent="0" hangingPunct="0">
              <a:buFont typeface="Arial" panose="020B0604020202020204" pitchFamily="34" charset="0"/>
              <a:buNone/>
            </a:pPr>
            <a:r>
              <a:rPr lang="vi-VN" sz="1800" kern="1200" dirty="0">
                <a:solidFill>
                  <a:schemeClr val="tx1"/>
                </a:solidFill>
                <a:latin typeface="+mn-lt"/>
                <a:ea typeface="+mn-ea"/>
                <a:cs typeface="+mn-cs"/>
              </a:rPr>
              <a:t>EDGE </a:t>
            </a:r>
            <a:r>
              <a:rPr lang="en-US" sz="1800" kern="1200" dirty="0">
                <a:solidFill>
                  <a:schemeClr val="tx1"/>
                </a:solidFill>
                <a:latin typeface="+mn-lt"/>
                <a:ea typeface="+mn-ea"/>
                <a:cs typeface="+mn-cs"/>
              </a:rPr>
              <a:t>nhìn</a:t>
            </a:r>
            <a:r>
              <a:rPr lang="vi-VN" sz="1800" kern="1200" dirty="0">
                <a:solidFill>
                  <a:schemeClr val="tx1"/>
                </a:solidFill>
                <a:latin typeface="+mn-lt"/>
                <a:ea typeface="+mn-ea"/>
                <a:cs typeface="+mn-cs"/>
              </a:rPr>
              <a:t> nhận nhu cầu về một giải pháp </a:t>
            </a:r>
            <a:r>
              <a:rPr lang="en-US" sz="1800" kern="1200" dirty="0">
                <a:solidFill>
                  <a:schemeClr val="tx1"/>
                </a:solidFill>
                <a:latin typeface="+mn-lt"/>
                <a:ea typeface="+mn-ea"/>
                <a:cs typeface="+mn-cs"/>
              </a:rPr>
              <a:t>lượng</a:t>
            </a:r>
            <a:r>
              <a:rPr lang="en-US" sz="1800" kern="1200" baseline="0" dirty="0">
                <a:solidFill>
                  <a:schemeClr val="tx1"/>
                </a:solidFill>
                <a:latin typeface="+mn-lt"/>
                <a:ea typeface="+mn-ea"/>
                <a:cs typeface="+mn-cs"/>
              </a:rPr>
              <a:t> hóa cho công trình mới</a:t>
            </a:r>
            <a:r>
              <a:rPr lang="vi-VN" sz="1800" kern="1200" dirty="0">
                <a:solidFill>
                  <a:schemeClr val="tx1"/>
                </a:solidFill>
                <a:latin typeface="+mn-lt"/>
                <a:ea typeface="+mn-ea"/>
                <a:cs typeface="+mn-cs"/>
              </a:rPr>
              <a:t>, với:</a:t>
            </a:r>
          </a:p>
          <a:p>
            <a:pPr marL="171450" indent="-171450" hangingPunct="0">
              <a:buFont typeface="Arial" panose="020B0604020202020204" pitchFamily="34" charset="0"/>
              <a:buChar char="•"/>
            </a:pPr>
            <a:r>
              <a:rPr lang="vi-VN" sz="1800" kern="1200" dirty="0">
                <a:solidFill>
                  <a:schemeClr val="tx1"/>
                </a:solidFill>
                <a:latin typeface="+mn-lt"/>
                <a:ea typeface="+mn-ea"/>
                <a:cs typeface="+mn-cs"/>
              </a:rPr>
              <a:t>Phần mềm miễn phí để lựa chọn cách hiệu quả nhất để xây dựng </a:t>
            </a:r>
            <a:r>
              <a:rPr lang="en-US" sz="1800" kern="1200" dirty="0">
                <a:solidFill>
                  <a:schemeClr val="tx1"/>
                </a:solidFill>
                <a:latin typeface="+mn-lt"/>
                <a:ea typeface="+mn-ea"/>
                <a:cs typeface="+mn-cs"/>
              </a:rPr>
              <a:t>công</a:t>
            </a:r>
            <a:r>
              <a:rPr lang="en-US" sz="1800" kern="1200" baseline="0" dirty="0">
                <a:solidFill>
                  <a:schemeClr val="tx1"/>
                </a:solidFill>
                <a:latin typeface="+mn-lt"/>
                <a:ea typeface="+mn-ea"/>
                <a:cs typeface="+mn-cs"/>
              </a:rPr>
              <a:t> trình xanh</a:t>
            </a:r>
            <a:r>
              <a:rPr lang="vi-VN" sz="1800" kern="1200" dirty="0">
                <a:solidFill>
                  <a:schemeClr val="tx1"/>
                </a:solidFill>
                <a:latin typeface="+mn-lt"/>
                <a:ea typeface="+mn-ea"/>
                <a:cs typeface="+mn-cs"/>
              </a:rPr>
              <a:t>.</a:t>
            </a:r>
          </a:p>
          <a:p>
            <a:pPr marL="171450" indent="-171450" hangingPunct="0">
              <a:buFont typeface="Arial" panose="020B0604020202020204" pitchFamily="34" charset="0"/>
              <a:buChar char="•"/>
            </a:pPr>
            <a:r>
              <a:rPr lang="vi-VN" sz="1800" kern="1200" dirty="0">
                <a:solidFill>
                  <a:schemeClr val="tx1"/>
                </a:solidFill>
                <a:latin typeface="+mn-lt"/>
                <a:ea typeface="+mn-ea"/>
                <a:cs typeface="+mn-cs"/>
              </a:rPr>
              <a:t>Một tiêu chuẩn đơn giản</a:t>
            </a:r>
            <a:r>
              <a:rPr lang="en-US" sz="1800" kern="1200" dirty="0">
                <a:solidFill>
                  <a:schemeClr val="tx1"/>
                </a:solidFill>
                <a:latin typeface="+mn-lt"/>
                <a:ea typeface="+mn-ea"/>
                <a:cs typeface="+mn-cs"/>
              </a:rPr>
              <a:t> hướng</a:t>
            </a:r>
            <a:r>
              <a:rPr lang="en-US" sz="1800" kern="1200" baseline="0" dirty="0">
                <a:solidFill>
                  <a:schemeClr val="tx1"/>
                </a:solidFill>
                <a:latin typeface="+mn-lt"/>
                <a:ea typeface="+mn-ea"/>
                <a:cs typeface="+mn-cs"/>
              </a:rPr>
              <a:t> tới mức tiết kiệm</a:t>
            </a:r>
            <a:r>
              <a:rPr lang="vi-VN" sz="1800" kern="1200" dirty="0">
                <a:solidFill>
                  <a:schemeClr val="tx1"/>
                </a:solidFill>
                <a:latin typeface="+mn-lt"/>
                <a:ea typeface="+mn-ea"/>
                <a:cs typeface="+mn-cs"/>
              </a:rPr>
              <a:t> 20%.</a:t>
            </a:r>
          </a:p>
          <a:p>
            <a:pPr marL="171450" indent="-171450" hangingPunct="0">
              <a:buFont typeface="Arial" panose="020B0604020202020204" pitchFamily="34" charset="0"/>
              <a:buChar char="•"/>
            </a:pPr>
            <a:r>
              <a:rPr lang="vi-VN" sz="1800" kern="1200" dirty="0">
                <a:solidFill>
                  <a:schemeClr val="tx1"/>
                </a:solidFill>
                <a:latin typeface="+mn-lt"/>
                <a:ea typeface="+mn-ea"/>
                <a:cs typeface="+mn-cs"/>
              </a:rPr>
              <a:t>Và một hệ thống chứng nhận để</a:t>
            </a:r>
            <a:r>
              <a:rPr lang="en-US" sz="1800" kern="1200" dirty="0">
                <a:solidFill>
                  <a:schemeClr val="tx1"/>
                </a:solidFill>
                <a:latin typeface="+mn-lt"/>
                <a:ea typeface="+mn-ea"/>
                <a:cs typeface="+mn-cs"/>
              </a:rPr>
              <a:t> tưởng</a:t>
            </a:r>
            <a:r>
              <a:rPr lang="vi-VN" sz="1800" kern="1200" dirty="0">
                <a:solidFill>
                  <a:schemeClr val="tx1"/>
                </a:solidFill>
                <a:latin typeface="+mn-lt"/>
                <a:ea typeface="+mn-ea"/>
                <a:cs typeface="+mn-cs"/>
              </a:rPr>
              <a:t> thưởng cho các dự án xây dựng xanh.</a:t>
            </a:r>
            <a:r>
              <a:rPr lang="en-US" sz="1800" kern="1200" dirty="0">
                <a:solidFill>
                  <a:schemeClr val="tx1"/>
                </a:solidFill>
                <a:latin typeface="+mn-lt"/>
                <a:ea typeface="+mn-ea"/>
                <a:cs typeface="+mn-cs"/>
              </a:rPr>
              <a:t> </a:t>
            </a:r>
            <a:endParaRPr lang="en-US" sz="180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5</a:t>
            </a:fld>
            <a:endParaRPr lang="en-US" dirty="0"/>
          </a:p>
        </p:txBody>
      </p:sp>
    </p:spTree>
    <p:extLst>
      <p:ext uri="{BB962C8B-B14F-4D97-AF65-F5344CB8AC3E}">
        <p14:creationId xmlns:p14="http://schemas.microsoft.com/office/powerpoint/2010/main" val="230405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Ta hãy</a:t>
            </a:r>
            <a:r>
              <a:rPr lang="en-US" sz="1800" baseline="0" dirty="0"/>
              <a:t> cùng bắt đầu với tiêu chuẩn, chủ yếu tập trung vào hiệu suất sử dụng các nguồn tài nguyên.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Yêu cầu của chương trình là tối thiểu đạt mức tiết kiệm 20% năng lượng, nước, năng lượng thẩm thấu vào vật liệu.</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Nhờ đó mà hệ thống chứng nhận EDGE đạt được sự giản tiện, khả thi.</a:t>
            </a:r>
            <a:endParaRPr lang="en-US"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6</a:t>
            </a:fld>
            <a:endParaRPr lang="en-US" dirty="0"/>
          </a:p>
        </p:txBody>
      </p:sp>
    </p:spTree>
    <p:extLst>
      <p:ext uri="{BB962C8B-B14F-4D97-AF65-F5344CB8AC3E}">
        <p14:creationId xmlns:p14="http://schemas.microsoft.com/office/powerpoint/2010/main" val="82158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P</a:t>
            </a:r>
            <a:r>
              <a:rPr lang="vi-VN" sz="1800" kern="1200" dirty="0">
                <a:solidFill>
                  <a:schemeClr val="tx1"/>
                </a:solidFill>
                <a:effectLst/>
                <a:latin typeface="+mn-lt"/>
                <a:ea typeface="+mn-ea"/>
                <a:cs typeface="+mn-cs"/>
              </a:rPr>
              <a:t>hần mềm EDGE là </a:t>
            </a:r>
            <a:r>
              <a:rPr lang="en-US" sz="1800" kern="1200" dirty="0">
                <a:solidFill>
                  <a:schemeClr val="tx1"/>
                </a:solidFill>
                <a:effectLst/>
                <a:latin typeface="+mn-lt"/>
                <a:ea typeface="+mn-ea"/>
                <a:cs typeface="+mn-cs"/>
              </a:rPr>
              <a:t>phần</a:t>
            </a:r>
            <a:r>
              <a:rPr lang="en-US" sz="1800" kern="1200" baseline="0" dirty="0">
                <a:solidFill>
                  <a:schemeClr val="tx1"/>
                </a:solidFill>
                <a:effectLst/>
                <a:latin typeface="+mn-lt"/>
                <a:ea typeface="+mn-ea"/>
                <a:cs typeface="+mn-cs"/>
              </a:rPr>
              <a:t> mềm </a:t>
            </a:r>
            <a:r>
              <a:rPr lang="vi-VN" sz="1800" kern="1200" dirty="0">
                <a:solidFill>
                  <a:schemeClr val="tx1"/>
                </a:solidFill>
                <a:effectLst/>
                <a:latin typeface="+mn-lt"/>
                <a:ea typeface="+mn-ea"/>
                <a:cs typeface="+mn-cs"/>
              </a:rPr>
              <a:t>lần đầu tiên </a:t>
            </a:r>
            <a:r>
              <a:rPr lang="en-US" sz="1800" kern="1200" dirty="0">
                <a:solidFill>
                  <a:schemeClr val="tx1"/>
                </a:solidFill>
                <a:effectLst/>
                <a:latin typeface="+mn-lt"/>
                <a:ea typeface="+mn-ea"/>
                <a:cs typeface="+mn-cs"/>
              </a:rPr>
              <a:t>thuộc</a:t>
            </a:r>
            <a:r>
              <a:rPr lang="vi-VN" sz="1800" kern="1200" dirty="0">
                <a:solidFill>
                  <a:schemeClr val="tx1"/>
                </a:solidFill>
                <a:effectLst/>
                <a:latin typeface="+mn-lt"/>
                <a:ea typeface="+mn-ea"/>
                <a:cs typeface="+mn-cs"/>
              </a:rPr>
              <a:t> loại hình này trên thế giới.</a:t>
            </a:r>
          </a:p>
          <a:p>
            <a:r>
              <a:rPr lang="vi-VN" sz="1800" kern="1200" dirty="0">
                <a:solidFill>
                  <a:schemeClr val="tx1"/>
                </a:solidFill>
                <a:effectLst/>
                <a:latin typeface="+mn-lt"/>
                <a:ea typeface="+mn-ea"/>
                <a:cs typeface="+mn-cs"/>
              </a:rPr>
              <a:t>Sự phức tạp của ứng dụng được ẩn bên dưới giao diện </a:t>
            </a:r>
            <a:r>
              <a:rPr lang="en-US" sz="1800" kern="1200" dirty="0">
                <a:solidFill>
                  <a:schemeClr val="tx1"/>
                </a:solidFill>
                <a:effectLst/>
                <a:latin typeface="+mn-lt"/>
                <a:ea typeface="+mn-ea"/>
                <a:cs typeface="+mn-cs"/>
              </a:rPr>
              <a:t>thân</a:t>
            </a:r>
            <a:r>
              <a:rPr lang="en-US" sz="1800" kern="1200" baseline="0" dirty="0">
                <a:solidFill>
                  <a:schemeClr val="tx1"/>
                </a:solidFill>
                <a:effectLst/>
                <a:latin typeface="+mn-lt"/>
                <a:ea typeface="+mn-ea"/>
                <a:cs typeface="+mn-cs"/>
              </a:rPr>
              <a:t> thiện</a:t>
            </a:r>
            <a:r>
              <a:rPr lang="vi-VN" sz="1800" kern="1200" dirty="0">
                <a:solidFill>
                  <a:schemeClr val="tx1"/>
                </a:solidFill>
                <a:effectLst/>
                <a:latin typeface="+mn-lt"/>
                <a:ea typeface="+mn-ea"/>
                <a:cs typeface="+mn-cs"/>
              </a:rPr>
              <a:t>, giúp </a:t>
            </a:r>
            <a:r>
              <a:rPr lang="en-US" sz="1800" kern="1200" dirty="0">
                <a:solidFill>
                  <a:schemeClr val="tx1"/>
                </a:solidFill>
                <a:effectLst/>
                <a:latin typeface="+mn-lt"/>
                <a:ea typeface="+mn-ea"/>
                <a:cs typeface="+mn-cs"/>
              </a:rPr>
              <a:t>dự</a:t>
            </a:r>
            <a:r>
              <a:rPr lang="en-US" sz="1800" kern="1200" baseline="0" dirty="0">
                <a:solidFill>
                  <a:schemeClr val="tx1"/>
                </a:solidFill>
                <a:effectLst/>
                <a:latin typeface="+mn-lt"/>
                <a:ea typeface="+mn-ea"/>
                <a:cs typeface="+mn-cs"/>
              </a:rPr>
              <a:t> án</a:t>
            </a:r>
            <a:r>
              <a:rPr lang="vi-VN" sz="1800" kern="1200" dirty="0">
                <a:solidFill>
                  <a:schemeClr val="tx1"/>
                </a:solidFill>
                <a:effectLst/>
                <a:latin typeface="+mn-lt"/>
                <a:ea typeface="+mn-ea"/>
                <a:cs typeface="+mn-cs"/>
              </a:rPr>
              <a:t> giảm bớt </a:t>
            </a:r>
            <a:r>
              <a:rPr lang="en-US" sz="1800" kern="1200" dirty="0">
                <a:solidFill>
                  <a:schemeClr val="tx1"/>
                </a:solidFill>
                <a:effectLst/>
                <a:latin typeface="+mn-lt"/>
                <a:ea typeface="+mn-ea"/>
                <a:cs typeface="+mn-cs"/>
              </a:rPr>
              <a:t>nhân</a:t>
            </a:r>
            <a:r>
              <a:rPr lang="en-US" sz="1800" kern="1200" baseline="0" dirty="0">
                <a:solidFill>
                  <a:schemeClr val="tx1"/>
                </a:solidFill>
                <a:effectLst/>
                <a:latin typeface="+mn-lt"/>
                <a:ea typeface="+mn-ea"/>
                <a:cs typeface="+mn-cs"/>
              </a:rPr>
              <a:t> lực trong </a:t>
            </a:r>
            <a:r>
              <a:rPr lang="vi-VN" sz="1800" kern="1200" dirty="0">
                <a:solidFill>
                  <a:schemeClr val="tx1"/>
                </a:solidFill>
                <a:effectLst/>
                <a:latin typeface="+mn-lt"/>
                <a:ea typeface="+mn-ea"/>
                <a:cs typeface="+mn-cs"/>
              </a:rPr>
              <a:t>thiết kế </a:t>
            </a:r>
            <a:r>
              <a:rPr lang="en-US" sz="1800" kern="1200" dirty="0">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trình.</a:t>
            </a:r>
          </a:p>
          <a:p>
            <a:r>
              <a:rPr lang="vi-VN" sz="1800" kern="1200" dirty="0">
                <a:solidFill>
                  <a:schemeClr val="tx1"/>
                </a:solidFill>
                <a:effectLst/>
                <a:latin typeface="+mn-lt"/>
                <a:ea typeface="+mn-ea"/>
                <a:cs typeface="+mn-cs"/>
              </a:rPr>
              <a:t>EDGE </a:t>
            </a:r>
            <a:r>
              <a:rPr lang="en-US" sz="1800" kern="1200" dirty="0">
                <a:solidFill>
                  <a:schemeClr val="tx1"/>
                </a:solidFill>
                <a:effectLst/>
                <a:latin typeface="+mn-lt"/>
                <a:ea typeface="+mn-ea"/>
                <a:cs typeface="+mn-cs"/>
              </a:rPr>
              <a:t>sẽ</a:t>
            </a:r>
            <a:r>
              <a:rPr lang="en-US" sz="1800" kern="1200" baseline="0" dirty="0">
                <a:solidFill>
                  <a:schemeClr val="tx1"/>
                </a:solidFill>
                <a:effectLst/>
                <a:latin typeface="+mn-lt"/>
                <a:ea typeface="+mn-ea"/>
                <a:cs typeface="+mn-cs"/>
              </a:rPr>
              <a:t> luôn </a:t>
            </a:r>
            <a:r>
              <a:rPr lang="vi-VN" sz="1800" kern="1200" dirty="0">
                <a:solidFill>
                  <a:schemeClr val="tx1"/>
                </a:solidFill>
                <a:effectLst/>
                <a:latin typeface="+mn-lt"/>
                <a:ea typeface="+mn-ea"/>
                <a:cs typeface="+mn-cs"/>
              </a:rPr>
              <a:t>miễn phí</a:t>
            </a:r>
            <a:r>
              <a:rPr lang="en-US" sz="1800" kern="1200" dirty="0">
                <a:solidFill>
                  <a:schemeClr val="tx1"/>
                </a:solidFill>
                <a:effectLst/>
                <a:latin typeface="+mn-lt"/>
                <a:ea typeface="+mn-ea"/>
                <a:cs typeface="+mn-cs"/>
              </a:rPr>
              <a:t> cho tất</a:t>
            </a:r>
            <a:r>
              <a:rPr lang="en-US" sz="1800" kern="1200" baseline="0" dirty="0">
                <a:solidFill>
                  <a:schemeClr val="tx1"/>
                </a:solidFill>
                <a:effectLst/>
                <a:latin typeface="+mn-lt"/>
                <a:ea typeface="+mn-ea"/>
                <a:cs typeface="+mn-cs"/>
              </a:rPr>
              <a:t> cả người dùng. </a:t>
            </a:r>
            <a:r>
              <a:rPr lang="vi-VN" sz="1800" kern="1200" dirty="0">
                <a:solidFill>
                  <a:schemeClr val="tx1"/>
                </a:solidFill>
                <a:effectLst/>
                <a:latin typeface="+mn-lt"/>
                <a:ea typeface="+mn-ea"/>
                <a:cs typeface="+mn-cs"/>
              </a:rPr>
              <a:t>Chỉ mất vài phút để tạo </a:t>
            </a:r>
            <a:r>
              <a:rPr lang="en-US" sz="1800" kern="1200" dirty="0">
                <a:solidFill>
                  <a:schemeClr val="tx1"/>
                </a:solidFill>
                <a:effectLst/>
                <a:latin typeface="+mn-lt"/>
                <a:ea typeface="+mn-ea"/>
                <a:cs typeface="+mn-cs"/>
              </a:rPr>
              <a:t>tài</a:t>
            </a:r>
            <a:r>
              <a:rPr lang="en-US" sz="1800" kern="1200" baseline="0" dirty="0">
                <a:solidFill>
                  <a:schemeClr val="tx1"/>
                </a:solidFill>
                <a:effectLst/>
                <a:latin typeface="+mn-lt"/>
                <a:ea typeface="+mn-ea"/>
                <a:cs typeface="+mn-cs"/>
              </a:rPr>
              <a:t> khoản</a:t>
            </a:r>
            <a:r>
              <a:rPr lang="vi-VN" sz="1800" kern="1200" dirty="0">
                <a:solidFill>
                  <a:schemeClr val="tx1"/>
                </a:solidFill>
                <a:effectLst/>
                <a:latin typeface="+mn-lt"/>
                <a:ea typeface="+mn-ea"/>
                <a:cs typeface="+mn-cs"/>
              </a:rPr>
              <a:t> tại edgebuildings.com.</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3C735-603E-480E-8E83-72BE28CD684C}" type="slidenum">
              <a:rPr lang="en-US" smtClean="0"/>
              <a:pPr/>
              <a:t>7</a:t>
            </a:fld>
            <a:endParaRPr lang="en-US" dirty="0"/>
          </a:p>
        </p:txBody>
      </p:sp>
    </p:spTree>
    <p:extLst>
      <p:ext uri="{BB962C8B-B14F-4D97-AF65-F5344CB8AC3E}">
        <p14:creationId xmlns:p14="http://schemas.microsoft.com/office/powerpoint/2010/main" val="42582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err="1">
                <a:solidFill>
                  <a:schemeClr val="tx1"/>
                </a:solidFill>
                <a:effectLst/>
                <a:latin typeface="+mn-lt"/>
                <a:ea typeface="+mn-ea"/>
                <a:cs typeface="+mn-cs"/>
              </a:rPr>
              <a:t>Đây</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cách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hoạt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động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của</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phần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mềm</a:t>
            </a:r>
            <a:r>
              <a:rPr lang="en-US" sz="1800" kern="1200" baseline="0" dirty="0">
                <a:solidFill>
                  <a:schemeClr val="tx1"/>
                </a:solidFill>
                <a:effectLst/>
                <a:latin typeface="+mn-lt"/>
                <a:ea typeface="+mn-ea"/>
                <a:cs typeface="+mn-cs"/>
              </a:rPr>
              <a:t> EDGE: </a:t>
            </a:r>
            <a:r>
              <a:rPr lang="en-US" sz="1800" kern="1200" baseline="0" dirty="0" err="1">
                <a:solidFill>
                  <a:schemeClr val="tx1"/>
                </a:solidFill>
                <a:effectLst/>
                <a:latin typeface="+mn-lt"/>
                <a:ea typeface="+mn-ea"/>
                <a:cs typeface="+mn-cs"/>
              </a:rPr>
              <a:t>trước</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hết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quý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vị</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chọn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loại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Trước</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khi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bắt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đầu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thì</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cơ</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sở</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trinh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cùng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loại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điển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có</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mức</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độ</a:t>
            </a:r>
            <a:r>
              <a:rPr lang="en-US" sz="1800" kern="1200" baseline="0" dirty="0">
                <a:solidFill>
                  <a:schemeClr val="tx1"/>
                </a:solidFill>
                <a:effectLst/>
                <a:latin typeface="+mn-lt"/>
                <a:ea typeface="+mn-ea"/>
                <a:cs typeface="+mn-cs"/>
              </a:rPr>
              <a:t> hiệu </a:t>
            </a:r>
            <a:r>
              <a:rPr lang="en-US" sz="1800" kern="1200" baseline="0" dirty="0" err="1">
                <a:solidFill>
                  <a:schemeClr val="tx1"/>
                </a:solidFill>
                <a:effectLst/>
                <a:latin typeface="+mn-lt"/>
                <a:ea typeface="+mn-ea"/>
                <a:cs typeface="+mn-cs"/>
              </a:rPr>
              <a:t>quả</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giống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như</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trường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hợp</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cải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thiện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sau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trở</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thành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xanh</a:t>
            </a:r>
            <a:r>
              <a:rPr lang="en-US" sz="1800" kern="1200" baseline="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3C735-603E-480E-8E83-72BE28CD684C}" type="slidenum">
              <a:rPr lang="en-US" smtClean="0"/>
              <a:pPr/>
              <a:t>8</a:t>
            </a:fld>
            <a:endParaRPr lang="en-US" dirty="0"/>
          </a:p>
        </p:txBody>
      </p:sp>
    </p:spTree>
    <p:extLst>
      <p:ext uri="{BB962C8B-B14F-4D97-AF65-F5344CB8AC3E}">
        <p14:creationId xmlns:p14="http://schemas.microsoft.com/office/powerpoint/2010/main" val="64115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err="1">
                <a:solidFill>
                  <a:schemeClr val="tx1"/>
                </a:solidFill>
                <a:effectLst/>
                <a:latin typeface="+mn-lt"/>
                <a:ea typeface="+mn-ea"/>
                <a:cs typeface="+mn-cs"/>
              </a:rPr>
              <a:t>Bắt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đầu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nghiên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cứu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các</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giải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pháp</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thiết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kế</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tối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ưu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cho</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địa</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phương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phù</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hợp</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với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yêu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cầu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của</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khách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hàng</a:t>
            </a:r>
            <a:r>
              <a:rPr lang="en-US" sz="1800" kern="1200" baseline="0" dirty="0">
                <a:solidFill>
                  <a:schemeClr val="tx1"/>
                </a:solidFill>
                <a:effectLst/>
                <a:latin typeface="+mn-lt"/>
                <a:ea typeface="+mn-ea"/>
                <a:cs typeface="+mn-cs"/>
              </a:rPr>
              <a:t>.</a:t>
            </a:r>
          </a:p>
          <a:p>
            <a:r>
              <a:rPr lang="en-US" sz="1800" kern="1200" baseline="0" dirty="0" err="1">
                <a:solidFill>
                  <a:schemeClr val="tx1"/>
                </a:solidFill>
                <a:effectLst/>
                <a:latin typeface="+mn-lt"/>
                <a:ea typeface="+mn-ea"/>
                <a:cs typeface="+mn-cs"/>
              </a:rPr>
              <a:t>Khi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bắt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tay</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vào</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lựa</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chọn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quý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vị</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thấy</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giải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pháp</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nào</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giải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pháp</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tối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ưu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với</a:t>
            </a:r>
            <a:r>
              <a:rPr lang="en-US" sz="1800" kern="1200" baseline="0" dirty="0">
                <a:solidFill>
                  <a:schemeClr val="tx1"/>
                </a:solidFill>
                <a:effectLst/>
                <a:latin typeface="+mn-lt"/>
                <a:ea typeface="+mn-ea"/>
                <a:cs typeface="+mn-cs"/>
              </a:rPr>
              <a:t> chi </a:t>
            </a:r>
            <a:r>
              <a:rPr lang="en-US" sz="1800" kern="1200" baseline="0" dirty="0" err="1">
                <a:solidFill>
                  <a:schemeClr val="tx1"/>
                </a:solidFill>
                <a:effectLst/>
                <a:latin typeface="+mn-lt"/>
                <a:ea typeface="+mn-ea"/>
                <a:cs typeface="+mn-cs"/>
              </a:rPr>
              <a:t>phí</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thấp</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nhất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môi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liên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quan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tới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khả</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năng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giảm</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tiêu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thụ</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điện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nước</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của</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a:t>
            </a:r>
          </a:p>
          <a:p>
            <a:r>
              <a:rPr lang="en-US" sz="1800" kern="1200" baseline="0" dirty="0" err="1">
                <a:solidFill>
                  <a:schemeClr val="tx1"/>
                </a:solidFill>
                <a:effectLst/>
                <a:latin typeface="+mn-lt"/>
                <a:ea typeface="+mn-ea"/>
                <a:cs typeface="+mn-cs"/>
              </a:rPr>
              <a:t>Điều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này</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khiến</a:t>
            </a:r>
            <a:r>
              <a:rPr lang="en-US" sz="1800" kern="1200" baseline="0" dirty="0">
                <a:solidFill>
                  <a:schemeClr val="tx1"/>
                </a:solidFill>
                <a:effectLst/>
                <a:latin typeface="+mn-lt"/>
                <a:ea typeface="+mn-ea"/>
                <a:cs typeface="+mn-cs"/>
              </a:rPr>
              <a:t> EDGE </a:t>
            </a:r>
            <a:r>
              <a:rPr lang="en-US" sz="1800" kern="1200" baseline="0" dirty="0" err="1">
                <a:solidFill>
                  <a:schemeClr val="tx1"/>
                </a:solidFill>
                <a:effectLst/>
                <a:latin typeface="+mn-lt"/>
                <a:ea typeface="+mn-ea"/>
                <a:cs typeface="+mn-cs"/>
              </a:rPr>
              <a:t>không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chỉ</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cụ</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trinh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xanh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còn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cụ</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dự</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toán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đầu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tư</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mạnh</a:t>
            </a:r>
            <a:r>
              <a:rPr lang="en-US" sz="1800" kern="1200" baseline="0" dirty="0">
                <a:solidFill>
                  <a:schemeClr val="tx1"/>
                </a:solidFill>
                <a:effectLst/>
                <a:latin typeface="+mn-lt"/>
                <a:ea typeface="+mn-ea"/>
                <a:cs typeface="+mn-cs"/>
              </a:rPr>
              <a:t>.</a:t>
            </a:r>
          </a:p>
          <a:p>
            <a:r>
              <a:rPr lang="en-US" sz="1800" kern="1200" baseline="0" dirty="0" err="1">
                <a:solidFill>
                  <a:schemeClr val="tx1"/>
                </a:solidFill>
                <a:effectLst/>
                <a:latin typeface="+mn-lt"/>
                <a:ea typeface="+mn-ea"/>
                <a:cs typeface="+mn-cs"/>
              </a:rPr>
              <a:t>Với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vài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cú</a:t>
            </a:r>
            <a:r>
              <a:rPr lang="en-US" sz="1800" kern="1200" baseline="0" dirty="0">
                <a:solidFill>
                  <a:schemeClr val="tx1"/>
                </a:solidFill>
                <a:effectLst/>
                <a:latin typeface="+mn-lt"/>
                <a:ea typeface="+mn-ea"/>
                <a:cs typeface="+mn-cs"/>
              </a:rPr>
              <a:t> click </a:t>
            </a:r>
            <a:r>
              <a:rPr lang="en-US" sz="1800" kern="1200" baseline="0" dirty="0" err="1">
                <a:solidFill>
                  <a:schemeClr val="tx1"/>
                </a:solidFill>
                <a:effectLst/>
                <a:latin typeface="+mn-lt"/>
                <a:ea typeface="+mn-ea"/>
                <a:cs typeface="+mn-cs"/>
              </a:rPr>
              <a:t>chuột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bạn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có</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xanh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đạt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tiêu</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chuẩn</a:t>
            </a:r>
            <a:r>
              <a:rPr lang="en-US" sz="1800" kern="1200" baseline="0" dirty="0">
                <a:solidFill>
                  <a:schemeClr val="tx1"/>
                </a:solidFill>
                <a:effectLst/>
                <a:latin typeface="+mn-lt"/>
                <a:ea typeface="+mn-ea"/>
                <a:cs typeface="+mn-cs"/>
              </a:rPr>
              <a:t> EDGE </a:t>
            </a:r>
            <a:r>
              <a:rPr lang="en-US" sz="1800" kern="1200" baseline="0" dirty="0" err="1">
                <a:solidFill>
                  <a:schemeClr val="tx1"/>
                </a:solidFill>
                <a:effectLst/>
                <a:latin typeface="+mn-lt"/>
                <a:ea typeface="+mn-ea"/>
                <a:cs typeface="+mn-cs"/>
              </a:rPr>
              <a:t>và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cải</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thiện</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của</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quý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vị</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sẽ</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là</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một</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công</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trình</a:t>
            </a:r>
            <a:r>
              <a:rPr lang="en-US" sz="1800" kern="1200" baseline="0" dirty="0">
                <a:solidFill>
                  <a:schemeClr val="tx1"/>
                </a:solidFill>
                <a:effectLst/>
                <a:latin typeface="+mn-lt"/>
                <a:ea typeface="+mn-ea"/>
                <a:cs typeface="+mn-cs"/>
              </a:rPr>
              <a:t> </a:t>
            </a:r>
            <a:r>
              <a:rPr lang="en-US" sz="1800" kern="1200" baseline="0" dirty="0" err="1">
                <a:solidFill>
                  <a:schemeClr val="tx1"/>
                </a:solidFill>
                <a:effectLst/>
                <a:latin typeface="+mn-lt"/>
                <a:ea typeface="+mn-ea"/>
                <a:cs typeface="+mn-cs"/>
              </a:rPr>
              <a:t>xanh</a:t>
            </a:r>
            <a:r>
              <a:rPr lang="en-US" sz="180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0D3C735-603E-480E-8E83-72BE28CD684C}" type="slidenum">
              <a:rPr lang="en-US" smtClean="0"/>
              <a:pPr/>
              <a:t>9</a:t>
            </a:fld>
            <a:endParaRPr lang="en-US" dirty="0"/>
          </a:p>
        </p:txBody>
      </p:sp>
    </p:spTree>
    <p:extLst>
      <p:ext uri="{BB962C8B-B14F-4D97-AF65-F5344CB8AC3E}">
        <p14:creationId xmlns:p14="http://schemas.microsoft.com/office/powerpoint/2010/main" val="337631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357298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15703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316320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glish Title Slide">
    <p:spTree>
      <p:nvGrpSpPr>
        <p:cNvPr id="1" name=""/>
        <p:cNvGrpSpPr/>
        <p:nvPr/>
      </p:nvGrpSpPr>
      <p:grpSpPr>
        <a:xfrm>
          <a:off x="0" y="0"/>
          <a:ext cx="0" cy="0"/>
          <a:chOff x="0" y="0"/>
          <a:chExt cx="0" cy="0"/>
        </a:xfrm>
      </p:grpSpPr>
      <p:sp>
        <p:nvSpPr>
          <p:cNvPr id="2" name="Right Triangle 1"/>
          <p:cNvSpPr/>
          <p:nvPr userDrawn="1"/>
        </p:nvSpPr>
        <p:spPr>
          <a:xfrm>
            <a:off x="0" y="2825280"/>
            <a:ext cx="9144000" cy="4032720"/>
          </a:xfrm>
          <a:prstGeom prst="rtTriangle">
            <a:avLst/>
          </a:prstGeom>
          <a:solidFill>
            <a:srgbClr val="5BAE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36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289965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C43A6-81BC-4012-BD39-4D15BA54AE2C}" type="datetimeFigureOut">
              <a:rPr lang="en-US" smtClean="0"/>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279221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5C43A6-81BC-4012-BD39-4D15BA54AE2C}" type="datetimeFigureOut">
              <a:rPr lang="en-US" smtClean="0"/>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10458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5C43A6-81BC-4012-BD39-4D15BA54AE2C}" type="datetimeFigureOut">
              <a:rPr lang="en-US" smtClean="0"/>
              <a:t>3/24/22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73568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5C43A6-81BC-4012-BD39-4D15BA54AE2C}" type="datetimeFigureOut">
              <a:rPr lang="en-US" smtClean="0"/>
              <a:t>3/24/22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426831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C43A6-81BC-4012-BD39-4D15BA54AE2C}" type="datetimeFigureOut">
              <a:rPr lang="en-US" smtClean="0"/>
              <a:t>3/24/22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147707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C43A6-81BC-4012-BD39-4D15BA54AE2C}" type="datetimeFigureOut">
              <a:rPr lang="en-US" smtClean="0"/>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316152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C43A6-81BC-4012-BD39-4D15BA54AE2C}" type="datetimeFigureOut">
              <a:rPr lang="en-US" smtClean="0"/>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22357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C43A6-81BC-4012-BD39-4D15BA54AE2C}" type="datetimeFigureOut">
              <a:rPr lang="en-US" smtClean="0"/>
              <a:t>3/24/22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BD5D-06F3-4B1B-81E2-C89EDDA8B899}" type="slidenum">
              <a:rPr lang="en-US" smtClean="0"/>
              <a:t>‹#›</a:t>
            </a:fld>
            <a:endParaRPr lang="en-US" dirty="0"/>
          </a:p>
        </p:txBody>
      </p:sp>
    </p:spTree>
    <p:extLst>
      <p:ext uri="{BB962C8B-B14F-4D97-AF65-F5344CB8AC3E}">
        <p14:creationId xmlns:p14="http://schemas.microsoft.com/office/powerpoint/2010/main" val="790606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dgebuilding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png"/><Relationship Id="rId21" Type="http://schemas.openxmlformats.org/officeDocument/2006/relationships/image" Target="../media/image46.jpeg"/><Relationship Id="rId34" Type="http://schemas.openxmlformats.org/officeDocument/2006/relationships/image" Target="../media/image59.png"/><Relationship Id="rId42" Type="http://schemas.openxmlformats.org/officeDocument/2006/relationships/image" Target="../media/image67.png"/><Relationship Id="rId7" Type="http://schemas.openxmlformats.org/officeDocument/2006/relationships/image" Target="../media/image32.jpeg"/><Relationship Id="rId2" Type="http://schemas.openxmlformats.org/officeDocument/2006/relationships/notesSlide" Target="../notesSlides/notesSlide15.xml"/><Relationship Id="rId16" Type="http://schemas.openxmlformats.org/officeDocument/2006/relationships/image" Target="../media/image41.jpeg"/><Relationship Id="rId29"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jpeg"/><Relationship Id="rId40" Type="http://schemas.openxmlformats.org/officeDocument/2006/relationships/image" Target="../media/image65.png"/><Relationship Id="rId45" Type="http://schemas.openxmlformats.org/officeDocument/2006/relationships/image" Target="../media/image70.jpeg"/><Relationship Id="rId5" Type="http://schemas.openxmlformats.org/officeDocument/2006/relationships/image" Target="../media/image30.jpeg"/><Relationship Id="rId15" Type="http://schemas.openxmlformats.org/officeDocument/2006/relationships/image" Target="../media/image40.jpe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jpeg"/><Relationship Id="rId19" Type="http://schemas.openxmlformats.org/officeDocument/2006/relationships/image" Target="../media/image44.png"/><Relationship Id="rId31" Type="http://schemas.openxmlformats.org/officeDocument/2006/relationships/image" Target="../media/image56.png"/><Relationship Id="rId44" Type="http://schemas.openxmlformats.org/officeDocument/2006/relationships/image" Target="../media/image69.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jpe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jpeg"/><Relationship Id="rId43" Type="http://schemas.openxmlformats.org/officeDocument/2006/relationships/image" Target="../media/image68.png"/><Relationship Id="rId8" Type="http://schemas.openxmlformats.org/officeDocument/2006/relationships/image" Target="../media/image33.png"/><Relationship Id="rId3" Type="http://schemas.openxmlformats.org/officeDocument/2006/relationships/image" Target="../media/image28.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46" Type="http://schemas.openxmlformats.org/officeDocument/2006/relationships/image" Target="../media/image71.jpeg"/><Relationship Id="rId20" Type="http://schemas.openxmlformats.org/officeDocument/2006/relationships/image" Target="../media/image45.png"/><Relationship Id="rId41"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nnhan@ifc.org" TargetMode="Externa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929" y="6221400"/>
            <a:ext cx="4121117" cy="301800"/>
          </a:xfrm>
          <a:prstGeom prst="rect">
            <a:avLst/>
          </a:prstGeom>
          <a:noFill/>
        </p:spPr>
        <p:txBody>
          <a:bodyPr wrap="square" tIns="0" rIns="0" bIns="0" rtlCol="0">
            <a:noAutofit/>
          </a:bodyPr>
          <a:lstStyle/>
          <a:p>
            <a:r>
              <a:rPr lang="en-US" dirty="0">
                <a:solidFill>
                  <a:schemeClr val="bg1"/>
                </a:solidFill>
                <a:latin typeface="Arial"/>
                <a:cs typeface="Arial"/>
                <a:hlinkClick r:id="rId3"/>
              </a:rPr>
              <a:t>www.edgebuildings.com</a:t>
            </a:r>
            <a:endParaRPr lang="en-US" sz="1100" b="1" dirty="0">
              <a:solidFill>
                <a:schemeClr val="bg1"/>
              </a:solidFill>
              <a:latin typeface="Arial"/>
              <a:cs typeface="Aria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9356" y="3000463"/>
            <a:ext cx="3498346" cy="1534439"/>
          </a:xfrm>
          <a:prstGeom prst="rect">
            <a:avLst/>
          </a:prstGeom>
        </p:spPr>
      </p:pic>
      <p:sp>
        <p:nvSpPr>
          <p:cNvPr id="5" name="TextBox 4">
            <a:extLst>
              <a:ext uri="{FF2B5EF4-FFF2-40B4-BE49-F238E27FC236}">
                <a16:creationId xmlns:a16="http://schemas.microsoft.com/office/drawing/2014/main" id="{18BD0983-7698-45AE-A242-8687DDF07B54}"/>
              </a:ext>
            </a:extLst>
          </p:cNvPr>
          <p:cNvSpPr txBox="1"/>
          <p:nvPr/>
        </p:nvSpPr>
        <p:spPr>
          <a:xfrm>
            <a:off x="457200" y="5235714"/>
            <a:ext cx="4121117" cy="707886"/>
          </a:xfrm>
          <a:prstGeom prst="rect">
            <a:avLst/>
          </a:prstGeom>
          <a:noFill/>
        </p:spPr>
        <p:txBody>
          <a:bodyPr wrap="square" tIns="0" rIns="0" bIns="0" rtlCol="0">
            <a:noAutofit/>
          </a:bodyPr>
          <a:lstStyle/>
          <a:p>
            <a:r>
              <a:rPr lang="en-US" sz="2800" dirty="0">
                <a:solidFill>
                  <a:schemeClr val="bg1"/>
                </a:solidFill>
                <a:latin typeface="Arial"/>
                <a:cs typeface="Arial"/>
              </a:rPr>
              <a:t>CÔNG TRÌNH XANH</a:t>
            </a:r>
          </a:p>
          <a:p>
            <a:r>
              <a:rPr lang="en-US" sz="1600" b="1" dirty="0">
                <a:solidFill>
                  <a:schemeClr val="bg1"/>
                </a:solidFill>
                <a:latin typeface="Arial"/>
                <a:cs typeface="Arial"/>
              </a:rPr>
              <a:t> VÌ MỘT THẾ GIỚI THÔNG MINH HƠN</a:t>
            </a:r>
          </a:p>
        </p:txBody>
      </p:sp>
    </p:spTree>
    <p:extLst>
      <p:ext uri="{BB962C8B-B14F-4D97-AF65-F5344CB8AC3E}">
        <p14:creationId xmlns:p14="http://schemas.microsoft.com/office/powerpoint/2010/main" val="244042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36737"/>
            <a:ext cx="9144000" cy="1417464"/>
          </a:xfrm>
        </p:spPr>
        <p:txBody>
          <a:bodyPr>
            <a:normAutofit/>
          </a:bodyPr>
          <a:lstStyle/>
          <a:p>
            <a:pPr marL="0" indent="0" algn="ctr" fontAlgn="base">
              <a:buNone/>
            </a:pPr>
            <a:r>
              <a:rPr lang="en-US" sz="2400" cap="all" dirty="0">
                <a:solidFill>
                  <a:schemeClr val="bg1">
                    <a:lumMod val="50000"/>
                  </a:schemeClr>
                </a:solidFill>
                <a:cs typeface="Arial" panose="020B0604020202020204" pitchFamily="34" charset="0"/>
              </a:rPr>
              <a:t>CHỈ VỚI MỘT KHOẢN ĐẦU TƯ NHỎ đã giúp công trình được nhận CHỨNG CHỈ EDGE và </a:t>
            </a:r>
            <a:r>
              <a:rPr lang="en-US" sz="2400" b="1" cap="all" dirty="0">
                <a:solidFill>
                  <a:schemeClr val="bg1">
                    <a:lumMod val="50000"/>
                  </a:schemeClr>
                </a:solidFill>
                <a:cs typeface="Arial" panose="020B0604020202020204" pitchFamily="34" charset="0"/>
              </a:rPr>
              <a:t>NÂNG CAO GIÁ TRỊ THỊ TRƯỜNG.</a:t>
            </a:r>
            <a:endParaRPr lang="en-US" sz="2400" cap="all" dirty="0">
              <a:solidFill>
                <a:schemeClr val="bg1">
                  <a:lumMod val="50000"/>
                </a:schemeClr>
              </a:solidFill>
              <a:cs typeface="Arial" panose="020B0604020202020204" pitchFamily="34" charset="0"/>
            </a:endParaRPr>
          </a:p>
          <a:p>
            <a:pPr marL="0" indent="0" algn="ctr" fontAlgn="base">
              <a:buNone/>
            </a:pPr>
            <a:endParaRPr lang="en-US" sz="2800" cap="all" dirty="0">
              <a:solidFill>
                <a:schemeClr val="bg1">
                  <a:lumMod val="50000"/>
                </a:schemeClr>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300" y="1448548"/>
            <a:ext cx="7073900" cy="5409452"/>
          </a:xfrm>
          <a:prstGeom prst="rect">
            <a:avLst/>
          </a:prstGeom>
        </p:spPr>
      </p:pic>
    </p:spTree>
    <p:extLst>
      <p:ext uri="{BB962C8B-B14F-4D97-AF65-F5344CB8AC3E}">
        <p14:creationId xmlns:p14="http://schemas.microsoft.com/office/powerpoint/2010/main" val="246334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95437"/>
            <a:ext cx="9144000" cy="1417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endParaRPr lang="en-US" cap="all" dirty="0">
              <a:solidFill>
                <a:schemeClr val="bg1">
                  <a:lumMod val="50000"/>
                </a:schemeClr>
              </a:solidFill>
            </a:endParaRPr>
          </a:p>
        </p:txBody>
      </p:sp>
      <p:sp>
        <p:nvSpPr>
          <p:cNvPr id="6" name="Content Placeholder 2"/>
          <p:cNvSpPr txBox="1">
            <a:spLocks/>
          </p:cNvSpPr>
          <p:nvPr/>
        </p:nvSpPr>
        <p:spPr>
          <a:xfrm>
            <a:off x="0" y="119237"/>
            <a:ext cx="9144000" cy="1417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2600" cap="all" dirty="0">
                <a:solidFill>
                  <a:schemeClr val="bg1">
                    <a:lumMod val="50000"/>
                  </a:schemeClr>
                </a:solidFill>
              </a:rPr>
              <a:t>Mỗi dự án Đạt chứng chỉ sẽ được tạo </a:t>
            </a:r>
            <a:r>
              <a:rPr lang="en-US" sz="2600" b="1" cap="all" dirty="0">
                <a:solidFill>
                  <a:schemeClr val="bg1">
                    <a:lumMod val="50000"/>
                  </a:schemeClr>
                </a:solidFill>
              </a:rPr>
              <a:t>hồ sơ dự án</a:t>
            </a:r>
            <a:r>
              <a:rPr lang="en-US" sz="2600" cap="all" dirty="0">
                <a:solidFill>
                  <a:schemeClr val="bg1">
                    <a:lumMod val="50000"/>
                  </a:schemeClr>
                </a:solidFill>
              </a:rPr>
              <a:t>. </a:t>
            </a:r>
            <a:endParaRPr lang="en-US" sz="2600" b="1" cap="all" dirty="0">
              <a:solidFill>
                <a:schemeClr val="bg1">
                  <a:lumMod val="50000"/>
                </a:schemeClr>
              </a:solidFill>
            </a:endParaRPr>
          </a:p>
        </p:txBody>
      </p:sp>
      <p:pic>
        <p:nvPicPr>
          <p:cNvPr id="7" name="Picture 6">
            <a:extLst>
              <a:ext uri="{FF2B5EF4-FFF2-40B4-BE49-F238E27FC236}">
                <a16:creationId xmlns:a16="http://schemas.microsoft.com/office/drawing/2014/main" id="{B3EDDDE9-AF0A-4585-9084-269640A3F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 y="570640"/>
            <a:ext cx="9144000" cy="2265514"/>
          </a:xfrm>
          <a:prstGeom prst="rect">
            <a:avLst/>
          </a:prstGeom>
        </p:spPr>
      </p:pic>
      <p:pic>
        <p:nvPicPr>
          <p:cNvPr id="8" name="Picture 7">
            <a:extLst>
              <a:ext uri="{FF2B5EF4-FFF2-40B4-BE49-F238E27FC236}">
                <a16:creationId xmlns:a16="http://schemas.microsoft.com/office/drawing/2014/main" id="{2A648103-342F-4820-8A9A-1BD0BED62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884030"/>
            <a:ext cx="9144000" cy="2259503"/>
          </a:xfrm>
          <a:prstGeom prst="rect">
            <a:avLst/>
          </a:prstGeom>
        </p:spPr>
      </p:pic>
      <p:pic>
        <p:nvPicPr>
          <p:cNvPr id="9" name="Picture 8">
            <a:extLst>
              <a:ext uri="{FF2B5EF4-FFF2-40B4-BE49-F238E27FC236}">
                <a16:creationId xmlns:a16="http://schemas.microsoft.com/office/drawing/2014/main" id="{03CB74E2-E718-4A08-9D0C-7AE7DA62FD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1" y="5212675"/>
            <a:ext cx="9144000" cy="2267905"/>
          </a:xfrm>
          <a:prstGeom prst="rect">
            <a:avLst/>
          </a:prstGeom>
        </p:spPr>
      </p:pic>
    </p:spTree>
    <p:extLst>
      <p:ext uri="{BB962C8B-B14F-4D97-AF65-F5344CB8AC3E}">
        <p14:creationId xmlns:p14="http://schemas.microsoft.com/office/powerpoint/2010/main" val="271928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0398"/>
            <a:ext cx="9144000" cy="7028398"/>
          </a:xfrm>
          <a:prstGeom prst="rect">
            <a:avLst/>
          </a:prstGeom>
        </p:spPr>
      </p:pic>
      <p:sp>
        <p:nvSpPr>
          <p:cNvPr id="4" name="Content Placeholder 2"/>
          <p:cNvSpPr>
            <a:spLocks noGrp="1"/>
          </p:cNvSpPr>
          <p:nvPr>
            <p:ph idx="1"/>
          </p:nvPr>
        </p:nvSpPr>
        <p:spPr>
          <a:xfrm>
            <a:off x="457200" y="457200"/>
            <a:ext cx="8229600" cy="1676400"/>
          </a:xfrm>
        </p:spPr>
        <p:txBody>
          <a:bodyPr>
            <a:normAutofit/>
          </a:bodyPr>
          <a:lstStyle/>
          <a:p>
            <a:pPr marL="0" indent="0" algn="ctr" fontAlgn="base">
              <a:buNone/>
            </a:pPr>
            <a:r>
              <a:rPr lang="en-US" sz="2800" cap="all" dirty="0">
                <a:solidFill>
                  <a:schemeClr val="bg1"/>
                </a:solidFill>
              </a:rPr>
              <a:t>3 </a:t>
            </a:r>
            <a:r>
              <a:rPr lang="en-US" cap="all" dirty="0">
                <a:solidFill>
                  <a:schemeClr val="bg1"/>
                </a:solidFill>
              </a:rPr>
              <a:t>bước đơn giản để đạt chứng chỉ</a:t>
            </a:r>
            <a:endParaRPr lang="en-US" sz="2800" cap="all" dirty="0">
              <a:solidFill>
                <a:schemeClr val="bg1"/>
              </a:solidFill>
            </a:endParaRPr>
          </a:p>
          <a:p>
            <a:pPr marL="0" indent="0" algn="ctr" fontAlgn="base">
              <a:buNone/>
            </a:pPr>
            <a:r>
              <a:rPr lang="en-US" sz="2800" cap="all" dirty="0">
                <a:solidFill>
                  <a:schemeClr val="bg1"/>
                </a:solidFill>
              </a:rPr>
              <a:t>_______</a:t>
            </a:r>
          </a:p>
        </p:txBody>
      </p:sp>
      <p:grpSp>
        <p:nvGrpSpPr>
          <p:cNvPr id="8" name="Group 7">
            <a:extLst>
              <a:ext uri="{FF2B5EF4-FFF2-40B4-BE49-F238E27FC236}">
                <a16:creationId xmlns:a16="http://schemas.microsoft.com/office/drawing/2014/main" id="{486CDABB-0A87-43BF-9F55-A0A6174C80C5}"/>
              </a:ext>
            </a:extLst>
          </p:cNvPr>
          <p:cNvGrpSpPr/>
          <p:nvPr/>
        </p:nvGrpSpPr>
        <p:grpSpPr>
          <a:xfrm>
            <a:off x="111087" y="2521688"/>
            <a:ext cx="8754947" cy="1896428"/>
            <a:chOff x="111087" y="2521688"/>
            <a:chExt cx="8754947" cy="1896428"/>
          </a:xfrm>
        </p:grpSpPr>
        <p:pic>
          <p:nvPicPr>
            <p:cNvPr id="5" name="Picture 4">
              <a:extLst>
                <a:ext uri="{FF2B5EF4-FFF2-40B4-BE49-F238E27FC236}">
                  <a16:creationId xmlns:a16="http://schemas.microsoft.com/office/drawing/2014/main" id="{4D12CC17-435D-4E2F-8442-22AD698DC48B}"/>
                </a:ext>
              </a:extLst>
            </p:cNvPr>
            <p:cNvPicPr>
              <a:picLocks noChangeAspect="1"/>
            </p:cNvPicPr>
            <p:nvPr/>
          </p:nvPicPr>
          <p:blipFill>
            <a:blip r:embed="rId4"/>
            <a:stretch>
              <a:fillRect/>
            </a:stretch>
          </p:blipFill>
          <p:spPr>
            <a:xfrm>
              <a:off x="111087" y="2601758"/>
              <a:ext cx="3032540" cy="1764579"/>
            </a:xfrm>
            <a:prstGeom prst="rect">
              <a:avLst/>
            </a:prstGeom>
          </p:spPr>
        </p:pic>
        <p:pic>
          <p:nvPicPr>
            <p:cNvPr id="6" name="Picture 5">
              <a:extLst>
                <a:ext uri="{FF2B5EF4-FFF2-40B4-BE49-F238E27FC236}">
                  <a16:creationId xmlns:a16="http://schemas.microsoft.com/office/drawing/2014/main" id="{7AFA4B30-984C-4EB1-B125-23F78FCDC749}"/>
                </a:ext>
              </a:extLst>
            </p:cNvPr>
            <p:cNvPicPr>
              <a:picLocks noChangeAspect="1"/>
            </p:cNvPicPr>
            <p:nvPr/>
          </p:nvPicPr>
          <p:blipFill>
            <a:blip r:embed="rId5"/>
            <a:stretch>
              <a:fillRect/>
            </a:stretch>
          </p:blipFill>
          <p:spPr>
            <a:xfrm>
              <a:off x="3112800" y="2605371"/>
              <a:ext cx="3017985" cy="1730449"/>
            </a:xfrm>
            <a:prstGeom prst="rect">
              <a:avLst/>
            </a:prstGeom>
          </p:spPr>
        </p:pic>
        <p:pic>
          <p:nvPicPr>
            <p:cNvPr id="7" name="Picture 6">
              <a:extLst>
                <a:ext uri="{FF2B5EF4-FFF2-40B4-BE49-F238E27FC236}">
                  <a16:creationId xmlns:a16="http://schemas.microsoft.com/office/drawing/2014/main" id="{4A536B04-05EB-4241-BBA9-D62AA21FEA62}"/>
                </a:ext>
              </a:extLst>
            </p:cNvPr>
            <p:cNvPicPr>
              <a:picLocks noChangeAspect="1"/>
            </p:cNvPicPr>
            <p:nvPr/>
          </p:nvPicPr>
          <p:blipFill>
            <a:blip r:embed="rId6"/>
            <a:stretch>
              <a:fillRect/>
            </a:stretch>
          </p:blipFill>
          <p:spPr>
            <a:xfrm>
              <a:off x="6173316" y="2521688"/>
              <a:ext cx="2692718" cy="1896428"/>
            </a:xfrm>
            <a:prstGeom prst="rect">
              <a:avLst/>
            </a:prstGeom>
          </p:spPr>
        </p:pic>
      </p:grpSp>
      <p:grpSp>
        <p:nvGrpSpPr>
          <p:cNvPr id="9" name="Group 8">
            <a:extLst>
              <a:ext uri="{FF2B5EF4-FFF2-40B4-BE49-F238E27FC236}">
                <a16:creationId xmlns:a16="http://schemas.microsoft.com/office/drawing/2014/main" id="{CD5E4745-DA8A-4491-8D76-4CCCA256B75D}"/>
              </a:ext>
            </a:extLst>
          </p:cNvPr>
          <p:cNvGrpSpPr/>
          <p:nvPr/>
        </p:nvGrpSpPr>
        <p:grpSpPr>
          <a:xfrm>
            <a:off x="125642" y="3349053"/>
            <a:ext cx="2944627" cy="1106271"/>
            <a:chOff x="233843" y="3100216"/>
            <a:chExt cx="1818115" cy="2785608"/>
          </a:xfrm>
          <a:solidFill>
            <a:srgbClr val="00A1DE"/>
          </a:solidFill>
        </p:grpSpPr>
        <p:sp>
          <p:nvSpPr>
            <p:cNvPr id="10" name="TextBox 9">
              <a:extLst>
                <a:ext uri="{FF2B5EF4-FFF2-40B4-BE49-F238E27FC236}">
                  <a16:creationId xmlns:a16="http://schemas.microsoft.com/office/drawing/2014/main" id="{B1B59FE5-02C5-4168-B082-53B38429E429}"/>
                </a:ext>
              </a:extLst>
            </p:cNvPr>
            <p:cNvSpPr txBox="1"/>
            <p:nvPr/>
          </p:nvSpPr>
          <p:spPr>
            <a:xfrm>
              <a:off x="233843" y="3100216"/>
              <a:ext cx="1660073" cy="1084980"/>
            </a:xfrm>
            <a:prstGeom prst="rect">
              <a:avLst/>
            </a:prstGeom>
            <a:grpFill/>
          </p:spPr>
          <p:txBody>
            <a:bodyPr wrap="square" rtlCol="0">
              <a:spAutoFit/>
            </a:bodyPr>
            <a:lstStyle/>
            <a:p>
              <a:pPr algn="ctr"/>
              <a:r>
                <a:rPr lang="en-US" sz="2200" dirty="0">
                  <a:solidFill>
                    <a:schemeClr val="bg1"/>
                  </a:solidFill>
                </a:rPr>
                <a:t>1. Đăng ký</a:t>
              </a:r>
            </a:p>
          </p:txBody>
        </p:sp>
        <p:sp>
          <p:nvSpPr>
            <p:cNvPr id="11" name="TextBox 10">
              <a:extLst>
                <a:ext uri="{FF2B5EF4-FFF2-40B4-BE49-F238E27FC236}">
                  <a16:creationId xmlns:a16="http://schemas.microsoft.com/office/drawing/2014/main" id="{A2F13F9F-87BF-4741-A806-8C99970C80BA}"/>
                </a:ext>
              </a:extLst>
            </p:cNvPr>
            <p:cNvSpPr txBox="1"/>
            <p:nvPr/>
          </p:nvSpPr>
          <p:spPr>
            <a:xfrm>
              <a:off x="233843" y="4258352"/>
              <a:ext cx="1818115" cy="1627472"/>
            </a:xfrm>
            <a:prstGeom prst="rect">
              <a:avLst/>
            </a:prstGeom>
            <a:grpFill/>
          </p:spPr>
          <p:txBody>
            <a:bodyPr wrap="square" rtlCol="0">
              <a:spAutoFit/>
            </a:bodyPr>
            <a:lstStyle/>
            <a:p>
              <a:pPr algn="ctr"/>
              <a:r>
                <a:rPr lang="en-US" dirty="0">
                  <a:solidFill>
                    <a:schemeClr val="bg1"/>
                  </a:solidFill>
                </a:rPr>
                <a:t>Tạo dự án, báo giá và trả phí chứng chỉ</a:t>
              </a:r>
            </a:p>
          </p:txBody>
        </p:sp>
      </p:grpSp>
      <p:grpSp>
        <p:nvGrpSpPr>
          <p:cNvPr id="12" name="Group 11">
            <a:extLst>
              <a:ext uri="{FF2B5EF4-FFF2-40B4-BE49-F238E27FC236}">
                <a16:creationId xmlns:a16="http://schemas.microsoft.com/office/drawing/2014/main" id="{6841830B-E241-4589-9FF0-4E7E39FF08F6}"/>
              </a:ext>
            </a:extLst>
          </p:cNvPr>
          <p:cNvGrpSpPr/>
          <p:nvPr/>
        </p:nvGrpSpPr>
        <p:grpSpPr>
          <a:xfrm>
            <a:off x="3186158" y="3338896"/>
            <a:ext cx="2944627" cy="1106271"/>
            <a:chOff x="233843" y="3100216"/>
            <a:chExt cx="1818115" cy="2785607"/>
          </a:xfrm>
          <a:solidFill>
            <a:srgbClr val="00A1DE"/>
          </a:solidFill>
        </p:grpSpPr>
        <p:sp>
          <p:nvSpPr>
            <p:cNvPr id="13" name="TextBox 12">
              <a:extLst>
                <a:ext uri="{FF2B5EF4-FFF2-40B4-BE49-F238E27FC236}">
                  <a16:creationId xmlns:a16="http://schemas.microsoft.com/office/drawing/2014/main" id="{FECEDAE4-0D31-44E5-85FE-9D42CF03175F}"/>
                </a:ext>
              </a:extLst>
            </p:cNvPr>
            <p:cNvSpPr txBox="1"/>
            <p:nvPr/>
          </p:nvSpPr>
          <p:spPr>
            <a:xfrm>
              <a:off x="233843" y="3100216"/>
              <a:ext cx="1660073" cy="1084980"/>
            </a:xfrm>
            <a:prstGeom prst="rect">
              <a:avLst/>
            </a:prstGeom>
            <a:grpFill/>
          </p:spPr>
          <p:txBody>
            <a:bodyPr wrap="square" rtlCol="0">
              <a:spAutoFit/>
            </a:bodyPr>
            <a:lstStyle/>
            <a:p>
              <a:pPr algn="ctr"/>
              <a:r>
                <a:rPr lang="en-US" sz="2200" dirty="0">
                  <a:solidFill>
                    <a:schemeClr val="bg1"/>
                  </a:solidFill>
                </a:rPr>
                <a:t>2. Nộp hồ s</a:t>
              </a:r>
              <a:r>
                <a:rPr lang="vi-VN" sz="2200" dirty="0">
                  <a:solidFill>
                    <a:schemeClr val="bg1"/>
                  </a:solidFill>
                </a:rPr>
                <a:t>ơ</a:t>
              </a:r>
              <a:endParaRPr lang="en-US" sz="2200" dirty="0">
                <a:solidFill>
                  <a:schemeClr val="bg1"/>
                </a:solidFill>
              </a:endParaRPr>
            </a:p>
          </p:txBody>
        </p:sp>
        <p:sp>
          <p:nvSpPr>
            <p:cNvPr id="14" name="TextBox 13">
              <a:extLst>
                <a:ext uri="{FF2B5EF4-FFF2-40B4-BE49-F238E27FC236}">
                  <a16:creationId xmlns:a16="http://schemas.microsoft.com/office/drawing/2014/main" id="{BB0EC261-DD35-4E80-B46C-D4FFC86D4ED0}"/>
                </a:ext>
              </a:extLst>
            </p:cNvPr>
            <p:cNvSpPr txBox="1"/>
            <p:nvPr/>
          </p:nvSpPr>
          <p:spPr>
            <a:xfrm>
              <a:off x="233843" y="4258352"/>
              <a:ext cx="1818115" cy="1627471"/>
            </a:xfrm>
            <a:prstGeom prst="rect">
              <a:avLst/>
            </a:prstGeom>
            <a:grpFill/>
          </p:spPr>
          <p:txBody>
            <a:bodyPr wrap="square" rtlCol="0">
              <a:spAutoFit/>
            </a:bodyPr>
            <a:lstStyle/>
            <a:p>
              <a:pPr algn="ctr"/>
              <a:r>
                <a:rPr lang="en-US" dirty="0">
                  <a:solidFill>
                    <a:schemeClr val="bg1"/>
                  </a:solidFill>
                </a:rPr>
                <a:t>Trình hồ s</a:t>
              </a:r>
              <a:r>
                <a:rPr lang="vi-VN" dirty="0">
                  <a:solidFill>
                    <a:schemeClr val="bg1"/>
                  </a:solidFill>
                </a:rPr>
                <a:t>ơ</a:t>
              </a:r>
              <a:r>
                <a:rPr lang="en-US" dirty="0">
                  <a:solidFill>
                    <a:schemeClr val="bg1"/>
                  </a:solidFill>
                </a:rPr>
                <a:t> dự án</a:t>
              </a:r>
            </a:p>
            <a:p>
              <a:pPr algn="ctr"/>
              <a:r>
                <a:rPr lang="en-US" dirty="0">
                  <a:solidFill>
                    <a:schemeClr val="bg1"/>
                  </a:solidFill>
                </a:rPr>
                <a:t> </a:t>
              </a:r>
            </a:p>
          </p:txBody>
        </p:sp>
      </p:grpSp>
      <p:grpSp>
        <p:nvGrpSpPr>
          <p:cNvPr id="15" name="Group 14">
            <a:extLst>
              <a:ext uri="{FF2B5EF4-FFF2-40B4-BE49-F238E27FC236}">
                <a16:creationId xmlns:a16="http://schemas.microsoft.com/office/drawing/2014/main" id="{32665D5D-B370-4A34-B40A-4F625396BBFB}"/>
              </a:ext>
            </a:extLst>
          </p:cNvPr>
          <p:cNvGrpSpPr/>
          <p:nvPr/>
        </p:nvGrpSpPr>
        <p:grpSpPr>
          <a:xfrm>
            <a:off x="6130785" y="3258602"/>
            <a:ext cx="2944627" cy="1106271"/>
            <a:chOff x="233843" y="3100216"/>
            <a:chExt cx="1818115" cy="2785608"/>
          </a:xfrm>
          <a:solidFill>
            <a:srgbClr val="00A1DE"/>
          </a:solidFill>
        </p:grpSpPr>
        <p:sp>
          <p:nvSpPr>
            <p:cNvPr id="16" name="TextBox 15">
              <a:extLst>
                <a:ext uri="{FF2B5EF4-FFF2-40B4-BE49-F238E27FC236}">
                  <a16:creationId xmlns:a16="http://schemas.microsoft.com/office/drawing/2014/main" id="{52EB5E29-8321-4582-9B0A-058F0E3A756C}"/>
                </a:ext>
              </a:extLst>
            </p:cNvPr>
            <p:cNvSpPr txBox="1"/>
            <p:nvPr/>
          </p:nvSpPr>
          <p:spPr>
            <a:xfrm>
              <a:off x="233843" y="3100216"/>
              <a:ext cx="1660073" cy="1937465"/>
            </a:xfrm>
            <a:prstGeom prst="rect">
              <a:avLst/>
            </a:prstGeom>
            <a:grpFill/>
          </p:spPr>
          <p:txBody>
            <a:bodyPr wrap="square" rtlCol="0">
              <a:spAutoFit/>
            </a:bodyPr>
            <a:lstStyle/>
            <a:p>
              <a:pPr algn="ctr"/>
              <a:r>
                <a:rPr lang="en-US" sz="2200" dirty="0">
                  <a:solidFill>
                    <a:schemeClr val="bg1"/>
                  </a:solidFill>
                </a:rPr>
                <a:t>3. Chứng nhận</a:t>
              </a:r>
            </a:p>
            <a:p>
              <a:pPr algn="ctr"/>
              <a:endParaRPr lang="en-US" sz="2200" dirty="0">
                <a:solidFill>
                  <a:schemeClr val="bg1"/>
                </a:solidFill>
              </a:endParaRPr>
            </a:p>
          </p:txBody>
        </p:sp>
        <p:sp>
          <p:nvSpPr>
            <p:cNvPr id="17" name="TextBox 16">
              <a:extLst>
                <a:ext uri="{FF2B5EF4-FFF2-40B4-BE49-F238E27FC236}">
                  <a16:creationId xmlns:a16="http://schemas.microsoft.com/office/drawing/2014/main" id="{309FD94B-D0AF-4FF0-8949-630BA5D9612F}"/>
                </a:ext>
              </a:extLst>
            </p:cNvPr>
            <p:cNvSpPr txBox="1"/>
            <p:nvPr/>
          </p:nvSpPr>
          <p:spPr>
            <a:xfrm>
              <a:off x="233843" y="4258352"/>
              <a:ext cx="1818115" cy="1627472"/>
            </a:xfrm>
            <a:prstGeom prst="rect">
              <a:avLst/>
            </a:prstGeom>
            <a:grpFill/>
          </p:spPr>
          <p:txBody>
            <a:bodyPr wrap="square" rtlCol="0">
              <a:spAutoFit/>
            </a:bodyPr>
            <a:lstStyle/>
            <a:p>
              <a:pPr algn="ctr"/>
              <a:r>
                <a:rPr lang="en-US" dirty="0">
                  <a:solidFill>
                    <a:schemeClr val="bg1"/>
                  </a:solidFill>
                </a:rPr>
                <a:t>Nhận chứng chỉ và quảng bá dự án</a:t>
              </a:r>
            </a:p>
          </p:txBody>
        </p:sp>
      </p:grpSp>
    </p:spTree>
    <p:extLst>
      <p:ext uri="{BB962C8B-B14F-4D97-AF65-F5344CB8AC3E}">
        <p14:creationId xmlns:p14="http://schemas.microsoft.com/office/powerpoint/2010/main" val="111045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7972" y="1564718"/>
            <a:ext cx="6919219" cy="5109091"/>
          </a:xfrm>
          <a:prstGeom prst="rect">
            <a:avLst/>
          </a:prstGeom>
        </p:spPr>
        <p:txBody>
          <a:bodyPr wrap="square">
            <a:spAutoFit/>
          </a:bodyPr>
          <a:lstStyle/>
          <a:p>
            <a:pPr fontAlgn="base"/>
            <a:r>
              <a:rPr lang="en-US" sz="2000" cap="all" dirty="0">
                <a:solidFill>
                  <a:schemeClr val="bg1">
                    <a:lumMod val="50000"/>
                  </a:schemeClr>
                </a:solidFill>
              </a:rPr>
              <a:t>Tính toán tài chính </a:t>
            </a:r>
            <a:r>
              <a:rPr lang="en-US" sz="1600" dirty="0"/>
              <a:t>Không hệ thống chứng chỉ nào khách cung cấp phần mềm miễn phí có khả năng tính toán chi phí “xanh”</a:t>
            </a:r>
            <a:endParaRPr lang="en-US" sz="1400" dirty="0"/>
          </a:p>
          <a:p>
            <a:pPr fontAlgn="base"/>
            <a:endParaRPr lang="en-US" sz="2200" dirty="0"/>
          </a:p>
          <a:p>
            <a:pPr fontAlgn="base"/>
            <a:r>
              <a:rPr lang="en-US" sz="2000" cap="all" dirty="0">
                <a:solidFill>
                  <a:schemeClr val="bg1">
                    <a:lumMod val="50000"/>
                  </a:schemeClr>
                </a:solidFill>
              </a:rPr>
              <a:t>TIẾP CẬN ĐỊNH Lượng </a:t>
            </a:r>
            <a:r>
              <a:rPr lang="en-US" sz="1600" dirty="0"/>
              <a:t>EDGE sử dụng phương pháp dự tính hiệu quả để gợi ý những giải pháp xanh tối ưu.</a:t>
            </a:r>
            <a:endParaRPr lang="en-US" sz="1400" dirty="0"/>
          </a:p>
          <a:p>
            <a:pPr fontAlgn="base"/>
            <a:endParaRPr lang="en-US" sz="2200" dirty="0"/>
          </a:p>
          <a:p>
            <a:pPr fontAlgn="base"/>
            <a:r>
              <a:rPr lang="en-US" sz="2000" cap="all" dirty="0">
                <a:solidFill>
                  <a:schemeClr val="bg1">
                    <a:lumMod val="50000"/>
                  </a:schemeClr>
                </a:solidFill>
              </a:rPr>
              <a:t>M</a:t>
            </a:r>
            <a:r>
              <a:rPr lang="en-US" cap="all" dirty="0">
                <a:solidFill>
                  <a:schemeClr val="bg1">
                    <a:lumMod val="50000"/>
                  </a:schemeClr>
                </a:solidFill>
                <a:latin typeface="Arial" panose="020B0604020202020204" pitchFamily="34" charset="0"/>
                <a:cs typeface="Arial" panose="020B0604020202020204" pitchFamily="34" charset="0"/>
              </a:rPr>
              <a:t>Ộ</a:t>
            </a:r>
            <a:r>
              <a:rPr lang="en-US" sz="2000" cap="all" dirty="0">
                <a:solidFill>
                  <a:schemeClr val="bg1">
                    <a:lumMod val="50000"/>
                  </a:schemeClr>
                </a:solidFill>
              </a:rPr>
              <a:t>T CỬA </a:t>
            </a:r>
            <a:r>
              <a:rPr lang="en-US" sz="1600" dirty="0"/>
              <a:t>Phần mềm EDGE có khả năng mô phỏng hiệu quả vận hành của công trình nên các phần mềm, dịch vụ tư vấn chuyên biệt không còn cần thiết.</a:t>
            </a:r>
          </a:p>
          <a:p>
            <a:pPr fontAlgn="base"/>
            <a:endParaRPr lang="en-US" sz="2200" dirty="0"/>
          </a:p>
          <a:p>
            <a:pPr fontAlgn="base"/>
            <a:r>
              <a:rPr lang="en-US" sz="2000" cap="all" dirty="0">
                <a:solidFill>
                  <a:schemeClr val="bg1">
                    <a:lumMod val="50000"/>
                  </a:schemeClr>
                </a:solidFill>
              </a:rPr>
              <a:t>TÍCH HỢP DỰ ÁN </a:t>
            </a:r>
            <a:r>
              <a:rPr lang="en-US" sz="1600" dirty="0"/>
              <a:t>Hồ sơ dự án bao gồm chứng từ thanh toán, ảnh chụp và những hồ sơ kiến trúc cơ bản</a:t>
            </a:r>
            <a:r>
              <a:rPr lang="en-US" sz="1400" dirty="0"/>
              <a:t>. </a:t>
            </a:r>
          </a:p>
          <a:p>
            <a:pPr fontAlgn="base"/>
            <a:endParaRPr lang="en-US" sz="2200" dirty="0"/>
          </a:p>
          <a:p>
            <a:pPr fontAlgn="base"/>
            <a:r>
              <a:rPr lang="en-US" sz="2000" cap="all" dirty="0">
                <a:solidFill>
                  <a:schemeClr val="bg1">
                    <a:lumMod val="50000"/>
                  </a:schemeClr>
                </a:solidFill>
              </a:rPr>
              <a:t>ĐẶC TRƯNG VÙNG MIỀN </a:t>
            </a:r>
            <a:r>
              <a:rPr lang="en-US" sz="1600" dirty="0"/>
              <a:t>EDGE được xây dựng phù hợp với điều kiện tự nhiên và xã hội của mỗi vùng giúp đưa ra các kết quả chính xác nhất.</a:t>
            </a:r>
          </a:p>
          <a:p>
            <a:pPr fontAlgn="base"/>
            <a:endParaRPr lang="en-US" sz="2200" dirty="0"/>
          </a:p>
          <a:p>
            <a:pPr fontAlgn="base"/>
            <a:r>
              <a:rPr lang="en-US" sz="2000" cap="all" dirty="0">
                <a:solidFill>
                  <a:schemeClr val="bg1">
                    <a:lumMod val="50000"/>
                  </a:schemeClr>
                </a:solidFill>
              </a:rPr>
              <a:t>CÔNG TRÌNH XANH CHO MỌI NHÀ </a:t>
            </a:r>
            <a:r>
              <a:rPr lang="en-US" sz="1600" dirty="0"/>
              <a:t>EDGE là một giải pháp nhanh chóng và hợp túi tiền, giúp mọi công trình tiếp cận với chứng chỉ xanh.</a:t>
            </a:r>
            <a:endParaRPr lang="en-US" sz="1400" dirty="0"/>
          </a:p>
        </p:txBody>
      </p:sp>
      <p:pic>
        <p:nvPicPr>
          <p:cNvPr id="7" name="Picture 6" descr="http://edgebuildings.psstudiosdev.com/wp-content/uploads/2015/12/icon-inclusiv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53" y="5998211"/>
            <a:ext cx="737057" cy="7370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42953" y="1495883"/>
            <a:ext cx="737057" cy="737057"/>
            <a:chOff x="846779" y="1365257"/>
            <a:chExt cx="737057" cy="737057"/>
          </a:xfrm>
        </p:grpSpPr>
        <p:grpSp>
          <p:nvGrpSpPr>
            <p:cNvPr id="9" name="Group 8"/>
            <p:cNvGrpSpPr/>
            <p:nvPr/>
          </p:nvGrpSpPr>
          <p:grpSpPr>
            <a:xfrm>
              <a:off x="846779" y="1365257"/>
              <a:ext cx="737057" cy="737057"/>
              <a:chOff x="623888" y="2666161"/>
              <a:chExt cx="952500" cy="952500"/>
            </a:xfrm>
          </p:grpSpPr>
          <p:pic>
            <p:nvPicPr>
              <p:cNvPr id="11" name="Picture 2" descr="http://edgebuildings.psstudiosdev.com/wp-content/uploads/2015/11/icon-affordab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888" y="266616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19150" y="2856737"/>
                <a:ext cx="601663" cy="562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10" descr="http://healthesystems.com/Image%20Library/Unassigned/cost_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2039" y="1462207"/>
              <a:ext cx="536493" cy="53649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http://edgebuildings.psstudiosdev.com/wp-content/uploads/2015/11/icon-fast.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2953" y="2390577"/>
            <a:ext cx="737057" cy="73705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042953" y="3285271"/>
            <a:ext cx="737057" cy="737057"/>
            <a:chOff x="652462" y="3597835"/>
            <a:chExt cx="952500" cy="952500"/>
          </a:xfrm>
        </p:grpSpPr>
        <p:grpSp>
          <p:nvGrpSpPr>
            <p:cNvPr id="15" name="Group 14"/>
            <p:cNvGrpSpPr/>
            <p:nvPr/>
          </p:nvGrpSpPr>
          <p:grpSpPr>
            <a:xfrm>
              <a:off x="652462" y="3597835"/>
              <a:ext cx="952500" cy="952500"/>
              <a:chOff x="623888" y="2666161"/>
              <a:chExt cx="952500" cy="952500"/>
            </a:xfrm>
          </p:grpSpPr>
          <p:pic>
            <p:nvPicPr>
              <p:cNvPr id="17" name="Picture 2" descr="http://edgebuildings.psstudiosdev.com/wp-content/uploads/2015/11/icon-affordab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888" y="266616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19150" y="2856737"/>
                <a:ext cx="601663" cy="562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4" descr="https://cdn4.iconfinder.com/data/icons/outline-2/64/molecule-512.png"/>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456584">
              <a:off x="769310" y="3760768"/>
              <a:ext cx="688091" cy="688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042953" y="4179965"/>
            <a:ext cx="737057" cy="737057"/>
            <a:chOff x="881861" y="4225645"/>
            <a:chExt cx="737057" cy="737057"/>
          </a:xfrm>
        </p:grpSpPr>
        <p:grpSp>
          <p:nvGrpSpPr>
            <p:cNvPr id="20" name="Group 19"/>
            <p:cNvGrpSpPr/>
            <p:nvPr/>
          </p:nvGrpSpPr>
          <p:grpSpPr>
            <a:xfrm>
              <a:off x="881861" y="4225645"/>
              <a:ext cx="737057" cy="737057"/>
              <a:chOff x="623888" y="2666161"/>
              <a:chExt cx="952500" cy="952500"/>
            </a:xfrm>
          </p:grpSpPr>
          <p:pic>
            <p:nvPicPr>
              <p:cNvPr id="22" name="Picture 2" descr="http://edgebuildings.psstudiosdev.com/wp-content/uploads/2015/11/icon-affordab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888" y="266616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19150" y="2856737"/>
                <a:ext cx="601663" cy="562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16" descr="https://chimply.nl/mobiel/img/icon-milestones.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980910" y="4316556"/>
              <a:ext cx="550852" cy="5394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1028523" y="5074659"/>
            <a:ext cx="765917" cy="765917"/>
            <a:chOff x="875972" y="5056877"/>
            <a:chExt cx="765917" cy="765917"/>
          </a:xfrm>
        </p:grpSpPr>
        <p:grpSp>
          <p:nvGrpSpPr>
            <p:cNvPr id="25" name="Group 24"/>
            <p:cNvGrpSpPr/>
            <p:nvPr/>
          </p:nvGrpSpPr>
          <p:grpSpPr>
            <a:xfrm>
              <a:off x="880548" y="5070594"/>
              <a:ext cx="737057" cy="737057"/>
              <a:chOff x="623888" y="2666161"/>
              <a:chExt cx="952500" cy="952500"/>
            </a:xfrm>
          </p:grpSpPr>
          <p:pic>
            <p:nvPicPr>
              <p:cNvPr id="27" name="Picture 2" descr="http://edgebuildings.psstudiosdev.com/wp-content/uploads/2015/11/icon-affordab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888" y="2666161"/>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819150" y="2856737"/>
                <a:ext cx="601663" cy="562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6" name="Picture 18" descr="https://cdn3.iconfinder.com/data/icons/glypho-generic-icons/64/guarantee-checkmark-512.png"/>
            <p:cNvPicPr>
              <a:picLocks noChangeAspect="1" noChangeArrowheads="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5972" y="5056877"/>
              <a:ext cx="765917" cy="765917"/>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Content Placeholder 2"/>
          <p:cNvSpPr txBox="1">
            <a:spLocks/>
          </p:cNvSpPr>
          <p:nvPr/>
        </p:nvSpPr>
        <p:spPr>
          <a:xfrm>
            <a:off x="380999" y="457206"/>
            <a:ext cx="8376191" cy="1295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2400" cap="all" dirty="0">
                <a:solidFill>
                  <a:schemeClr val="bg1">
                    <a:lumMod val="50000"/>
                  </a:schemeClr>
                </a:solidFill>
                <a:latin typeface="Arial" panose="020B0604020202020204" pitchFamily="34" charset="0"/>
                <a:cs typeface="Arial" panose="020B0604020202020204" pitchFamily="34" charset="0"/>
              </a:rPr>
              <a:t>EDGE </a:t>
            </a:r>
            <a:r>
              <a:rPr lang="en-US" sz="2400" b="1" cap="all" dirty="0">
                <a:solidFill>
                  <a:schemeClr val="bg1">
                    <a:lumMod val="50000"/>
                  </a:schemeClr>
                </a:solidFill>
                <a:latin typeface="Arial" panose="020B0604020202020204" pitchFamily="34" charset="0"/>
                <a:cs typeface="Arial" panose="020B0604020202020204" pitchFamily="34" charset="0"/>
              </a:rPr>
              <a:t>KHÁC</a:t>
            </a:r>
            <a:r>
              <a:rPr lang="en-US" sz="2400" cap="all" dirty="0">
                <a:solidFill>
                  <a:schemeClr val="bg1">
                    <a:lumMod val="50000"/>
                  </a:schemeClr>
                </a:solidFill>
                <a:latin typeface="Arial" panose="020B0604020202020204" pitchFamily="34" charset="0"/>
                <a:cs typeface="Arial" panose="020B0604020202020204" pitchFamily="34" charset="0"/>
              </a:rPr>
              <a:t> VỚI CÁC hệ thống CHỨNG chỉ hiện có </a:t>
            </a:r>
          </a:p>
          <a:p>
            <a:pPr marL="0" indent="0" algn="ctr" fontAlgn="base">
              <a:buFont typeface="Arial" panose="020B0604020202020204" pitchFamily="34" charset="0"/>
              <a:buNone/>
            </a:pPr>
            <a:r>
              <a:rPr lang="en-US" sz="2400" b="1" cap="all" dirty="0">
                <a:solidFill>
                  <a:schemeClr val="bg1">
                    <a:lumMod val="50000"/>
                  </a:schemeClr>
                </a:solidFill>
                <a:latin typeface="Arial" panose="020B0604020202020204" pitchFamily="34" charset="0"/>
                <a:cs typeface="Arial" panose="020B0604020202020204" pitchFamily="34" charset="0"/>
              </a:rPr>
              <a:t>_______</a:t>
            </a:r>
          </a:p>
          <a:p>
            <a:pPr marL="0" indent="0" algn="ctr" fontAlgn="base">
              <a:buFont typeface="Arial" panose="020B0604020202020204" pitchFamily="34" charset="0"/>
              <a:buNone/>
            </a:pPr>
            <a:endParaRPr lang="en-US" sz="2400" cap="all"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74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254713" y="1687034"/>
            <a:ext cx="8870898" cy="5148984"/>
            <a:chOff x="254713" y="1687034"/>
            <a:chExt cx="8870898" cy="5148984"/>
          </a:xfrm>
        </p:grpSpPr>
        <p:pic>
          <p:nvPicPr>
            <p:cNvPr id="7170" name="Picture 2" descr="http://www.ifc.org/wps/wcm/connect/a0d68f8044d2a208b395bfc66d9c728b/1/EDGE+Green+Map.png?MOD=AJPERES&amp;CACHEID=a0d68f8044d2a208b395bfc66d9c728b/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1242" y="2340768"/>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4367064" y="1782501"/>
              <a:ext cx="1266660" cy="594545"/>
            </a:xfrm>
            <a:prstGeom prst="roundRect">
              <a:avLst>
                <a:gd name="adj" fmla="val 5371"/>
              </a:avLst>
            </a:prstGeom>
            <a:solidFill>
              <a:srgbClr val="409EE4">
                <a:alpha val="83922"/>
              </a:srgbClr>
            </a:solidFill>
            <a:ln w="9525">
              <a:noFill/>
              <a:miter lim="800000"/>
              <a:headEnd/>
              <a:tailEnd/>
            </a:ln>
          </p:spPr>
          <p:txBody>
            <a:bodyPr/>
            <a:lstStyle/>
            <a:p>
              <a:endParaRPr lang="en-US" sz="1000" dirty="0">
                <a:solidFill>
                  <a:schemeClr val="tx1"/>
                </a:solidFill>
              </a:endParaRPr>
            </a:p>
          </p:txBody>
        </p:sp>
        <p:sp>
          <p:nvSpPr>
            <p:cNvPr id="13" name="Rounded Rectangle 12"/>
            <p:cNvSpPr/>
            <p:nvPr/>
          </p:nvSpPr>
          <p:spPr>
            <a:xfrm>
              <a:off x="254713" y="3531524"/>
              <a:ext cx="1241835" cy="1535901"/>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6" name="Rounded Rectangle 5"/>
            <p:cNvSpPr/>
            <p:nvPr/>
          </p:nvSpPr>
          <p:spPr>
            <a:xfrm>
              <a:off x="6897079" y="1687034"/>
              <a:ext cx="1619354" cy="919233"/>
            </a:xfrm>
            <a:prstGeom prst="roundRect">
              <a:avLst>
                <a:gd name="adj" fmla="val 5371"/>
              </a:avLst>
            </a:prstGeom>
            <a:solidFill>
              <a:srgbClr val="409EE4">
                <a:alpha val="83922"/>
              </a:srgbClr>
            </a:solidFill>
            <a:ln w="9525">
              <a:noFill/>
              <a:miter lim="800000"/>
              <a:headEnd/>
              <a:tailEnd/>
            </a:ln>
          </p:spPr>
          <p:txBody>
            <a:bodyPr/>
            <a:lstStyle/>
            <a:p>
              <a:endParaRPr lang="en-US" sz="1000" dirty="0">
                <a:solidFill>
                  <a:schemeClr val="tx1"/>
                </a:solidFill>
              </a:endParaRPr>
            </a:p>
          </p:txBody>
        </p:sp>
        <p:sp>
          <p:nvSpPr>
            <p:cNvPr id="7" name="TextBox 6"/>
            <p:cNvSpPr txBox="1"/>
            <p:nvPr/>
          </p:nvSpPr>
          <p:spPr>
            <a:xfrm>
              <a:off x="6937176" y="1705596"/>
              <a:ext cx="1619354" cy="861774"/>
            </a:xfrm>
            <a:prstGeom prst="rect">
              <a:avLst/>
            </a:prstGeom>
            <a:noFill/>
          </p:spPr>
          <p:txBody>
            <a:bodyPr wrap="none" rtlCol="0">
              <a:spAutoFit/>
            </a:bodyPr>
            <a:lstStyle/>
            <a:p>
              <a:r>
                <a:rPr lang="en-US" sz="1000" b="1" dirty="0">
                  <a:solidFill>
                    <a:schemeClr val="bg1"/>
                  </a:solidFill>
                </a:rPr>
                <a:t>Mê-hi-cô:</a:t>
              </a:r>
            </a:p>
            <a:p>
              <a:r>
                <a:rPr lang="en-US" sz="1000" dirty="0">
                  <a:solidFill>
                    <a:schemeClr val="bg1"/>
                  </a:solidFill>
                </a:rPr>
                <a:t>City Express</a:t>
              </a:r>
            </a:p>
            <a:p>
              <a:r>
                <a:rPr lang="en-US" sz="1000" dirty="0">
                  <a:solidFill>
                    <a:schemeClr val="bg1"/>
                  </a:solidFill>
                </a:rPr>
                <a:t>Lares Desarrollos</a:t>
              </a:r>
            </a:p>
            <a:p>
              <a:r>
                <a:rPr lang="en-US" sz="1000" dirty="0">
                  <a:solidFill>
                    <a:schemeClr val="bg1"/>
                  </a:solidFill>
                </a:rPr>
                <a:t>Metric Development Group</a:t>
              </a:r>
            </a:p>
            <a:p>
              <a:r>
                <a:rPr lang="en-US" sz="1000" dirty="0">
                  <a:solidFill>
                    <a:schemeClr val="bg1"/>
                  </a:solidFill>
                </a:rPr>
                <a:t>Vinte</a:t>
              </a:r>
            </a:p>
          </p:txBody>
        </p:sp>
        <p:sp>
          <p:nvSpPr>
            <p:cNvPr id="8" name="Rounded Rectangle 7"/>
            <p:cNvSpPr/>
            <p:nvPr/>
          </p:nvSpPr>
          <p:spPr>
            <a:xfrm>
              <a:off x="7818212" y="3927701"/>
              <a:ext cx="1256731" cy="477339"/>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9" name="TextBox 8"/>
            <p:cNvSpPr txBox="1"/>
            <p:nvPr/>
          </p:nvSpPr>
          <p:spPr>
            <a:xfrm>
              <a:off x="7789306" y="3941307"/>
              <a:ext cx="1336305" cy="400110"/>
            </a:xfrm>
            <a:prstGeom prst="rect">
              <a:avLst/>
            </a:prstGeom>
            <a:noFill/>
          </p:spPr>
          <p:txBody>
            <a:bodyPr wrap="square" rtlCol="0">
              <a:spAutoFit/>
            </a:bodyPr>
            <a:lstStyle/>
            <a:p>
              <a:r>
                <a:rPr lang="en-US" sz="1000" b="1" dirty="0">
                  <a:solidFill>
                    <a:schemeClr val="bg1"/>
                  </a:solidFill>
                </a:rPr>
                <a:t>Cô-lôm-bi-a:</a:t>
              </a:r>
            </a:p>
            <a:p>
              <a:r>
                <a:rPr lang="en-US" sz="1000" dirty="0">
                  <a:solidFill>
                    <a:schemeClr val="bg1"/>
                  </a:solidFill>
                </a:rPr>
                <a:t>City Express</a:t>
              </a:r>
            </a:p>
          </p:txBody>
        </p:sp>
        <p:sp>
          <p:nvSpPr>
            <p:cNvPr id="10" name="Rounded Rectangle 9"/>
            <p:cNvSpPr/>
            <p:nvPr/>
          </p:nvSpPr>
          <p:spPr>
            <a:xfrm>
              <a:off x="8089900" y="5397668"/>
              <a:ext cx="985044" cy="470853"/>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11" name="TextBox 10"/>
            <p:cNvSpPr txBox="1"/>
            <p:nvPr/>
          </p:nvSpPr>
          <p:spPr>
            <a:xfrm>
              <a:off x="8098667" y="5424126"/>
              <a:ext cx="718466" cy="400110"/>
            </a:xfrm>
            <a:prstGeom prst="rect">
              <a:avLst/>
            </a:prstGeom>
            <a:noFill/>
          </p:spPr>
          <p:txBody>
            <a:bodyPr wrap="none" rtlCol="0">
              <a:spAutoFit/>
            </a:bodyPr>
            <a:lstStyle/>
            <a:p>
              <a:r>
                <a:rPr lang="en-US" sz="1000" b="1" dirty="0">
                  <a:solidFill>
                    <a:schemeClr val="bg1"/>
                  </a:solidFill>
                </a:rPr>
                <a:t>Bờ-ra-xin:</a:t>
              </a:r>
            </a:p>
            <a:p>
              <a:r>
                <a:rPr lang="en-US" sz="1000" dirty="0">
                  <a:solidFill>
                    <a:schemeClr val="bg1"/>
                  </a:solidFill>
                </a:rPr>
                <a:t>Canopus</a:t>
              </a:r>
            </a:p>
          </p:txBody>
        </p:sp>
        <p:sp>
          <p:nvSpPr>
            <p:cNvPr id="12" name="Rounded Rectangle 11"/>
            <p:cNvSpPr/>
            <p:nvPr/>
          </p:nvSpPr>
          <p:spPr>
            <a:xfrm>
              <a:off x="2054403" y="1749964"/>
              <a:ext cx="1874328" cy="615876"/>
            </a:xfrm>
            <a:prstGeom prst="roundRect">
              <a:avLst>
                <a:gd name="adj" fmla="val 5371"/>
              </a:avLst>
            </a:prstGeom>
            <a:solidFill>
              <a:srgbClr val="409EE4">
                <a:alpha val="83922"/>
              </a:srgbClr>
            </a:solidFill>
            <a:ln w="9525">
              <a:noFill/>
              <a:miter lim="800000"/>
              <a:headEnd/>
              <a:tailEnd/>
            </a:ln>
          </p:spPr>
          <p:txBody>
            <a:bodyPr/>
            <a:lstStyle/>
            <a:p>
              <a:endParaRPr lang="en-US" sz="1000" dirty="0">
                <a:solidFill>
                  <a:schemeClr val="tx1"/>
                </a:solidFill>
              </a:endParaRPr>
            </a:p>
          </p:txBody>
        </p:sp>
        <p:sp>
          <p:nvSpPr>
            <p:cNvPr id="14" name="TextBox 13"/>
            <p:cNvSpPr txBox="1"/>
            <p:nvPr/>
          </p:nvSpPr>
          <p:spPr>
            <a:xfrm>
              <a:off x="273056" y="3565721"/>
              <a:ext cx="1085554" cy="1631216"/>
            </a:xfrm>
            <a:prstGeom prst="rect">
              <a:avLst/>
            </a:prstGeom>
            <a:noFill/>
          </p:spPr>
          <p:txBody>
            <a:bodyPr wrap="none" rtlCol="0">
              <a:spAutoFit/>
            </a:bodyPr>
            <a:lstStyle/>
            <a:p>
              <a:r>
                <a:rPr lang="en-US" sz="1000" b="1" dirty="0">
                  <a:solidFill>
                    <a:schemeClr val="bg1"/>
                  </a:solidFill>
                </a:rPr>
                <a:t>Ấn Độ:</a:t>
              </a:r>
            </a:p>
            <a:p>
              <a:r>
                <a:rPr lang="en-US" sz="1000" dirty="0">
                  <a:solidFill>
                    <a:schemeClr val="bg1"/>
                  </a:solidFill>
                </a:rPr>
                <a:t>Abhikalpan</a:t>
              </a:r>
            </a:p>
            <a:p>
              <a:r>
                <a:rPr lang="en-US" sz="1000" dirty="0">
                  <a:solidFill>
                    <a:schemeClr val="bg1"/>
                  </a:solidFill>
                </a:rPr>
                <a:t>Aroma Realties</a:t>
              </a:r>
            </a:p>
            <a:p>
              <a:r>
                <a:rPr lang="en-US" sz="1000" dirty="0">
                  <a:solidFill>
                    <a:schemeClr val="bg1"/>
                  </a:solidFill>
                </a:rPr>
                <a:t>Johnson Controls</a:t>
              </a:r>
            </a:p>
            <a:p>
              <a:r>
                <a:rPr lang="en-US" sz="1000" dirty="0">
                  <a:solidFill>
                    <a:schemeClr val="bg1"/>
                  </a:solidFill>
                </a:rPr>
                <a:t>NJ Zinnia</a:t>
              </a:r>
            </a:p>
            <a:p>
              <a:r>
                <a:rPr lang="en-US" sz="1000" dirty="0">
                  <a:solidFill>
                    <a:schemeClr val="bg1"/>
                  </a:solidFill>
                </a:rPr>
                <a:t>Quasitum</a:t>
              </a:r>
            </a:p>
            <a:p>
              <a:r>
                <a:rPr lang="en-US" sz="1000" dirty="0">
                  <a:solidFill>
                    <a:schemeClr val="bg1"/>
                  </a:solidFill>
                </a:rPr>
                <a:t>SAMHI</a:t>
              </a:r>
            </a:p>
            <a:p>
              <a:r>
                <a:rPr lang="en-US" sz="1000" dirty="0">
                  <a:solidFill>
                    <a:schemeClr val="bg1"/>
                  </a:solidFill>
                </a:rPr>
                <a:t>Shapoorji Pallonji</a:t>
              </a:r>
            </a:p>
            <a:p>
              <a:r>
                <a:rPr lang="en-US" sz="1000" dirty="0">
                  <a:solidFill>
                    <a:schemeClr val="bg1"/>
                  </a:solidFill>
                </a:rPr>
                <a:t>VBHC</a:t>
              </a:r>
            </a:p>
            <a:p>
              <a:endParaRPr lang="en-US" sz="1000" dirty="0">
                <a:solidFill>
                  <a:schemeClr val="bg1"/>
                </a:solidFill>
              </a:endParaRPr>
            </a:p>
          </p:txBody>
        </p:sp>
        <p:sp>
          <p:nvSpPr>
            <p:cNvPr id="15" name="Rounded Rectangle 14"/>
            <p:cNvSpPr/>
            <p:nvPr/>
          </p:nvSpPr>
          <p:spPr>
            <a:xfrm>
              <a:off x="5094577" y="3436663"/>
              <a:ext cx="1677144" cy="1794306"/>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16" name="TextBox 15"/>
            <p:cNvSpPr txBox="1"/>
            <p:nvPr/>
          </p:nvSpPr>
          <p:spPr>
            <a:xfrm>
              <a:off x="5067773" y="3474968"/>
              <a:ext cx="1771639" cy="1785104"/>
            </a:xfrm>
            <a:prstGeom prst="rect">
              <a:avLst/>
            </a:prstGeom>
            <a:noFill/>
          </p:spPr>
          <p:txBody>
            <a:bodyPr wrap="none" rtlCol="0">
              <a:spAutoFit/>
            </a:bodyPr>
            <a:lstStyle/>
            <a:p>
              <a:r>
                <a:rPr lang="en-US" sz="1000" b="1" dirty="0">
                  <a:solidFill>
                    <a:schemeClr val="bg1"/>
                  </a:solidFill>
                </a:rPr>
                <a:t>Việt Nam:</a:t>
              </a:r>
            </a:p>
            <a:p>
              <a:r>
                <a:rPr lang="en-US" sz="1000" dirty="0">
                  <a:solidFill>
                    <a:schemeClr val="bg1"/>
                  </a:solidFill>
                </a:rPr>
                <a:t>Capital House</a:t>
              </a:r>
            </a:p>
            <a:p>
              <a:r>
                <a:rPr lang="en-US" sz="1000" dirty="0">
                  <a:solidFill>
                    <a:schemeClr val="bg1"/>
                  </a:solidFill>
                </a:rPr>
                <a:t>Ciputra</a:t>
              </a:r>
            </a:p>
            <a:p>
              <a:r>
                <a:rPr lang="en-US" sz="1000" dirty="0">
                  <a:solidFill>
                    <a:schemeClr val="bg1"/>
                  </a:solidFill>
                </a:rPr>
                <a:t>Flamingo Dai Lai</a:t>
              </a:r>
            </a:p>
            <a:p>
              <a:r>
                <a:rPr lang="en-US" sz="1000" dirty="0">
                  <a:solidFill>
                    <a:schemeClr val="bg1"/>
                  </a:solidFill>
                </a:rPr>
                <a:t>FPT</a:t>
              </a:r>
            </a:p>
            <a:p>
              <a:r>
                <a:rPr lang="en-US" sz="1000" dirty="0">
                  <a:solidFill>
                    <a:schemeClr val="bg1"/>
                  </a:solidFill>
                </a:rPr>
                <a:t>HUDLAND</a:t>
              </a:r>
            </a:p>
            <a:p>
              <a:r>
                <a:rPr lang="en-US" sz="1000" dirty="0">
                  <a:solidFill>
                    <a:schemeClr val="bg1"/>
                  </a:solidFill>
                </a:rPr>
                <a:t>Nam C</a:t>
              </a:r>
              <a:r>
                <a:rPr lang="vi-VN" sz="1000" dirty="0">
                  <a:solidFill>
                    <a:schemeClr val="bg1"/>
                  </a:solidFill>
                </a:rPr>
                <a:t>ư</a:t>
              </a:r>
              <a:r>
                <a:rPr lang="en-US" sz="1000" dirty="0">
                  <a:solidFill>
                    <a:schemeClr val="bg1"/>
                  </a:solidFill>
                </a:rPr>
                <a:t>ờng</a:t>
              </a:r>
            </a:p>
            <a:p>
              <a:r>
                <a:rPr lang="en-US" sz="1000" dirty="0">
                  <a:solidFill>
                    <a:schemeClr val="bg1"/>
                  </a:solidFill>
                </a:rPr>
                <a:t>Nam Long</a:t>
              </a:r>
            </a:p>
            <a:p>
              <a:r>
                <a:rPr lang="en-US" sz="1000" dirty="0">
                  <a:solidFill>
                    <a:schemeClr val="bg1"/>
                  </a:solidFill>
                </a:rPr>
                <a:t>National Housing Organization</a:t>
              </a:r>
            </a:p>
            <a:p>
              <a:r>
                <a:rPr lang="en-US" sz="1000" dirty="0">
                  <a:solidFill>
                    <a:schemeClr val="bg1"/>
                  </a:solidFill>
                </a:rPr>
                <a:t>Novaland Group</a:t>
              </a:r>
            </a:p>
            <a:p>
              <a:r>
                <a:rPr lang="en-US" sz="1000" dirty="0">
                  <a:solidFill>
                    <a:schemeClr val="bg1"/>
                  </a:solidFill>
                </a:rPr>
                <a:t>Tiến Phát</a:t>
              </a:r>
            </a:p>
          </p:txBody>
        </p:sp>
        <p:sp>
          <p:nvSpPr>
            <p:cNvPr id="17" name="Rounded Rectangle 16"/>
            <p:cNvSpPr/>
            <p:nvPr/>
          </p:nvSpPr>
          <p:spPr>
            <a:xfrm>
              <a:off x="3225532" y="5675381"/>
              <a:ext cx="1266661" cy="1030027"/>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18" name="TextBox 17"/>
            <p:cNvSpPr txBox="1"/>
            <p:nvPr/>
          </p:nvSpPr>
          <p:spPr>
            <a:xfrm>
              <a:off x="3207252" y="5681918"/>
              <a:ext cx="1434018" cy="1015663"/>
            </a:xfrm>
            <a:prstGeom prst="rect">
              <a:avLst/>
            </a:prstGeom>
            <a:noFill/>
          </p:spPr>
          <p:txBody>
            <a:bodyPr wrap="square" rtlCol="0">
              <a:spAutoFit/>
            </a:bodyPr>
            <a:lstStyle/>
            <a:p>
              <a:r>
                <a:rPr lang="en-US" sz="1000" b="1" dirty="0">
                  <a:solidFill>
                    <a:schemeClr val="bg1"/>
                  </a:solidFill>
                </a:rPr>
                <a:t>In-đô-nê-xia:</a:t>
              </a:r>
            </a:p>
            <a:p>
              <a:r>
                <a:rPr lang="en-US" sz="1000" dirty="0">
                  <a:solidFill>
                    <a:schemeClr val="bg1"/>
                  </a:solidFill>
                </a:rPr>
                <a:t>Bumi Lestari Makmur</a:t>
              </a:r>
            </a:p>
            <a:p>
              <a:r>
                <a:rPr lang="en-US" sz="1000" dirty="0">
                  <a:solidFill>
                    <a:schemeClr val="bg1"/>
                  </a:solidFill>
                </a:rPr>
                <a:t>Ciputra</a:t>
              </a:r>
            </a:p>
            <a:p>
              <a:r>
                <a:rPr lang="en-US" sz="1000" dirty="0">
                  <a:solidFill>
                    <a:schemeClr val="bg1"/>
                  </a:solidFill>
                </a:rPr>
                <a:t>Emporium Indonesia</a:t>
              </a:r>
            </a:p>
            <a:p>
              <a:r>
                <a:rPr lang="en-US" sz="1000" dirty="0">
                  <a:solidFill>
                    <a:schemeClr val="bg1"/>
                  </a:solidFill>
                </a:rPr>
                <a:t>Panoramaland</a:t>
              </a:r>
            </a:p>
            <a:p>
              <a:r>
                <a:rPr lang="en-US" sz="1000" dirty="0">
                  <a:solidFill>
                    <a:schemeClr val="bg1"/>
                  </a:solidFill>
                </a:rPr>
                <a:t>Springhill Group</a:t>
              </a:r>
            </a:p>
          </p:txBody>
        </p:sp>
        <p:sp>
          <p:nvSpPr>
            <p:cNvPr id="22" name="TextBox 21"/>
            <p:cNvSpPr txBox="1"/>
            <p:nvPr/>
          </p:nvSpPr>
          <p:spPr>
            <a:xfrm>
              <a:off x="2036161" y="1766064"/>
              <a:ext cx="1957689" cy="707886"/>
            </a:xfrm>
            <a:prstGeom prst="rect">
              <a:avLst/>
            </a:prstGeom>
            <a:noFill/>
          </p:spPr>
          <p:txBody>
            <a:bodyPr wrap="square" rtlCol="0">
              <a:spAutoFit/>
            </a:bodyPr>
            <a:lstStyle/>
            <a:p>
              <a:r>
                <a:rPr lang="en-US" sz="1000" b="1" dirty="0">
                  <a:solidFill>
                    <a:schemeClr val="bg1"/>
                  </a:solidFill>
                </a:rPr>
                <a:t>Li băng:</a:t>
              </a:r>
            </a:p>
            <a:p>
              <a:r>
                <a:rPr lang="en-US" sz="1000" dirty="0">
                  <a:solidFill>
                    <a:schemeClr val="bg1"/>
                  </a:solidFill>
                </a:rPr>
                <a:t>CareMed</a:t>
              </a:r>
            </a:p>
            <a:p>
              <a:r>
                <a:rPr lang="en-US" sz="1000" dirty="0">
                  <a:solidFill>
                    <a:schemeClr val="bg1"/>
                  </a:solidFill>
                </a:rPr>
                <a:t>Lebanese  American University</a:t>
              </a:r>
            </a:p>
            <a:p>
              <a:endParaRPr lang="en-US" sz="1000" dirty="0">
                <a:solidFill>
                  <a:schemeClr val="bg1"/>
                </a:solidFill>
              </a:endParaRPr>
            </a:p>
          </p:txBody>
        </p:sp>
        <p:sp>
          <p:nvSpPr>
            <p:cNvPr id="26" name="TextBox 25"/>
            <p:cNvSpPr txBox="1"/>
            <p:nvPr/>
          </p:nvSpPr>
          <p:spPr>
            <a:xfrm>
              <a:off x="4395153" y="1823048"/>
              <a:ext cx="1161738" cy="553998"/>
            </a:xfrm>
            <a:prstGeom prst="rect">
              <a:avLst/>
            </a:prstGeom>
            <a:noFill/>
          </p:spPr>
          <p:txBody>
            <a:bodyPr wrap="square" rtlCol="0">
              <a:spAutoFit/>
            </a:bodyPr>
            <a:lstStyle/>
            <a:p>
              <a:r>
                <a:rPr lang="en-US" sz="1000" b="1" dirty="0">
                  <a:solidFill>
                    <a:schemeClr val="bg1"/>
                  </a:solidFill>
                </a:rPr>
                <a:t>Trung Quốc:</a:t>
              </a:r>
            </a:p>
            <a:p>
              <a:r>
                <a:rPr lang="en-US" sz="1000" dirty="0">
                  <a:solidFill>
                    <a:schemeClr val="bg1"/>
                  </a:solidFill>
                </a:rPr>
                <a:t>Johnson Controls </a:t>
              </a:r>
              <a:endParaRPr lang="en-US" sz="1000" b="1" dirty="0">
                <a:solidFill>
                  <a:schemeClr val="bg1"/>
                </a:solidFill>
              </a:endParaRPr>
            </a:p>
            <a:p>
              <a:r>
                <a:rPr lang="en-US" sz="1000" dirty="0">
                  <a:solidFill>
                    <a:schemeClr val="bg1"/>
                  </a:solidFill>
                </a:rPr>
                <a:t>Landsea</a:t>
              </a:r>
            </a:p>
          </p:txBody>
        </p:sp>
        <p:sp>
          <p:nvSpPr>
            <p:cNvPr id="32" name="Rounded Rectangle 31"/>
            <p:cNvSpPr/>
            <p:nvPr/>
          </p:nvSpPr>
          <p:spPr>
            <a:xfrm>
              <a:off x="1493430" y="5845276"/>
              <a:ext cx="1271477" cy="627754"/>
            </a:xfrm>
            <a:prstGeom prst="roundRect">
              <a:avLst>
                <a:gd name="adj" fmla="val 5371"/>
              </a:avLst>
            </a:prstGeom>
            <a:solidFill>
              <a:srgbClr val="409EE4">
                <a:alpha val="83922"/>
              </a:srgbClr>
            </a:solidFill>
            <a:ln w="9525">
              <a:noFill/>
              <a:miter lim="800000"/>
              <a:headEnd/>
              <a:tailEnd/>
            </a:ln>
          </p:spPr>
          <p:txBody>
            <a:bodyPr/>
            <a:lstStyle/>
            <a:p>
              <a:endParaRPr lang="en-US" b="1" dirty="0">
                <a:solidFill>
                  <a:schemeClr val="bg1"/>
                </a:solidFill>
              </a:endParaRPr>
            </a:p>
            <a:p>
              <a:endParaRPr lang="en-US" dirty="0">
                <a:solidFill>
                  <a:schemeClr val="tx1"/>
                </a:solidFill>
              </a:endParaRPr>
            </a:p>
          </p:txBody>
        </p:sp>
        <p:sp>
          <p:nvSpPr>
            <p:cNvPr id="33" name="TextBox 32"/>
            <p:cNvSpPr txBox="1"/>
            <p:nvPr/>
          </p:nvSpPr>
          <p:spPr>
            <a:xfrm>
              <a:off x="1512461" y="5895762"/>
              <a:ext cx="670376" cy="553998"/>
            </a:xfrm>
            <a:prstGeom prst="rect">
              <a:avLst/>
            </a:prstGeom>
            <a:noFill/>
          </p:spPr>
          <p:txBody>
            <a:bodyPr wrap="none" rtlCol="0">
              <a:spAutoFit/>
            </a:bodyPr>
            <a:lstStyle/>
            <a:p>
              <a:r>
                <a:rPr lang="en-US" sz="1000" b="1" dirty="0">
                  <a:solidFill>
                    <a:schemeClr val="bg1"/>
                  </a:solidFill>
                </a:rPr>
                <a:t>Nam Phi:</a:t>
              </a:r>
            </a:p>
            <a:p>
              <a:r>
                <a:rPr lang="en-US" sz="1000" dirty="0">
                  <a:solidFill>
                    <a:schemeClr val="bg1"/>
                  </a:solidFill>
                </a:rPr>
                <a:t>IHS</a:t>
              </a:r>
            </a:p>
            <a:p>
              <a:r>
                <a:rPr lang="en-US" sz="1000" dirty="0">
                  <a:solidFill>
                    <a:schemeClr val="bg1"/>
                  </a:solidFill>
                </a:rPr>
                <a:t>Similan</a:t>
              </a:r>
            </a:p>
          </p:txBody>
        </p:sp>
        <p:sp>
          <p:nvSpPr>
            <p:cNvPr id="5" name="Oval 4"/>
            <p:cNvSpPr/>
            <p:nvPr/>
          </p:nvSpPr>
          <p:spPr>
            <a:xfrm>
              <a:off x="2819400" y="3864579"/>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0" name="Oval 39"/>
            <p:cNvSpPr/>
            <p:nvPr/>
          </p:nvSpPr>
          <p:spPr>
            <a:xfrm>
              <a:off x="4245262" y="4188065"/>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1" name="Oval 40"/>
            <p:cNvSpPr/>
            <p:nvPr/>
          </p:nvSpPr>
          <p:spPr>
            <a:xfrm>
              <a:off x="6844809" y="4386103"/>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2" name="Oval 41"/>
            <p:cNvSpPr/>
            <p:nvPr/>
          </p:nvSpPr>
          <p:spPr>
            <a:xfrm>
              <a:off x="7858648" y="5084188"/>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3" name="Oval 42"/>
            <p:cNvSpPr/>
            <p:nvPr/>
          </p:nvSpPr>
          <p:spPr>
            <a:xfrm>
              <a:off x="2691715" y="5397668"/>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4" name="Oval 43"/>
            <p:cNvSpPr/>
            <p:nvPr/>
          </p:nvSpPr>
          <p:spPr>
            <a:xfrm>
              <a:off x="3644293" y="4434499"/>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5" name="Oval 44"/>
            <p:cNvSpPr/>
            <p:nvPr/>
          </p:nvSpPr>
          <p:spPr>
            <a:xfrm>
              <a:off x="4330090" y="4913392"/>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6" name="Oval 45"/>
            <p:cNvSpPr/>
            <p:nvPr/>
          </p:nvSpPr>
          <p:spPr>
            <a:xfrm>
              <a:off x="4176907" y="4575427"/>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7" name="Oval 46"/>
            <p:cNvSpPr/>
            <p:nvPr/>
          </p:nvSpPr>
          <p:spPr>
            <a:xfrm>
              <a:off x="4513585" y="4610106"/>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8" name="Oval 47"/>
            <p:cNvSpPr/>
            <p:nvPr/>
          </p:nvSpPr>
          <p:spPr>
            <a:xfrm>
              <a:off x="7243127" y="4635298"/>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9" name="Oval 48"/>
            <p:cNvSpPr/>
            <p:nvPr/>
          </p:nvSpPr>
          <p:spPr>
            <a:xfrm>
              <a:off x="7390131" y="4724015"/>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7169" name="Straight Connector 7168"/>
            <p:cNvCxnSpPr>
              <a:stCxn id="5" idx="0"/>
              <a:endCxn id="12" idx="2"/>
            </p:cNvCxnSpPr>
            <p:nvPr/>
          </p:nvCxnSpPr>
          <p:spPr>
            <a:xfrm flipV="1">
              <a:off x="2883243" y="2365840"/>
              <a:ext cx="108324" cy="149873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74" name="Straight Connector 7173"/>
            <p:cNvCxnSpPr>
              <a:stCxn id="13" idx="3"/>
              <a:endCxn id="44" idx="2"/>
            </p:cNvCxnSpPr>
            <p:nvPr/>
          </p:nvCxnSpPr>
          <p:spPr>
            <a:xfrm>
              <a:off x="1496548" y="4299475"/>
              <a:ext cx="2147745" cy="2091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76" name="Straight Connector 7175"/>
            <p:cNvCxnSpPr>
              <a:stCxn id="32" idx="0"/>
              <a:endCxn id="43" idx="3"/>
            </p:cNvCxnSpPr>
            <p:nvPr/>
          </p:nvCxnSpPr>
          <p:spPr>
            <a:xfrm flipV="1">
              <a:off x="2129169" y="5524125"/>
              <a:ext cx="581245" cy="32115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4592985" y="5283597"/>
              <a:ext cx="1049840" cy="620515"/>
            </a:xfrm>
            <a:prstGeom prst="roundRect">
              <a:avLst>
                <a:gd name="adj" fmla="val 5371"/>
              </a:avLst>
            </a:prstGeom>
            <a:solidFill>
              <a:srgbClr val="409EE4">
                <a:alpha val="83922"/>
              </a:srgbClr>
            </a:solidFill>
            <a:ln w="9525">
              <a:noFill/>
              <a:miter lim="800000"/>
              <a:headEnd/>
              <a:tailEnd/>
            </a:ln>
          </p:spPr>
          <p:txBody>
            <a:bodyPr/>
            <a:lstStyle/>
            <a:p>
              <a:endParaRPr lang="en-US" dirty="0">
                <a:solidFill>
                  <a:schemeClr val="tx1"/>
                </a:solidFill>
              </a:endParaRPr>
            </a:p>
          </p:txBody>
        </p:sp>
        <p:sp>
          <p:nvSpPr>
            <p:cNvPr id="59" name="TextBox 58"/>
            <p:cNvSpPr txBox="1"/>
            <p:nvPr/>
          </p:nvSpPr>
          <p:spPr>
            <a:xfrm>
              <a:off x="4572572" y="5304511"/>
              <a:ext cx="1038503" cy="553998"/>
            </a:xfrm>
            <a:prstGeom prst="rect">
              <a:avLst/>
            </a:prstGeom>
            <a:noFill/>
          </p:spPr>
          <p:txBody>
            <a:bodyPr wrap="square" rtlCol="0">
              <a:spAutoFit/>
            </a:bodyPr>
            <a:lstStyle/>
            <a:p>
              <a:r>
                <a:rPr lang="en-US" sz="1000" b="1" dirty="0">
                  <a:solidFill>
                    <a:schemeClr val="bg1"/>
                  </a:solidFill>
                </a:rPr>
                <a:t>Phi-lip-pin:</a:t>
              </a:r>
            </a:p>
            <a:p>
              <a:r>
                <a:rPr lang="en-US" sz="1000" dirty="0">
                  <a:solidFill>
                    <a:schemeClr val="bg1"/>
                  </a:solidFill>
                </a:rPr>
                <a:t>Imperial Homes</a:t>
              </a:r>
            </a:p>
            <a:p>
              <a:r>
                <a:rPr lang="en-US" sz="1000" dirty="0">
                  <a:solidFill>
                    <a:schemeClr val="bg1"/>
                  </a:solidFill>
                </a:rPr>
                <a:t>Primavera</a:t>
              </a:r>
            </a:p>
          </p:txBody>
        </p:sp>
        <p:cxnSp>
          <p:nvCxnSpPr>
            <p:cNvPr id="7180" name="Straight Connector 7179"/>
            <p:cNvCxnSpPr>
              <a:stCxn id="40" idx="7"/>
              <a:endCxn id="25" idx="2"/>
            </p:cNvCxnSpPr>
            <p:nvPr/>
          </p:nvCxnSpPr>
          <p:spPr>
            <a:xfrm flipV="1">
              <a:off x="4354248" y="2377046"/>
              <a:ext cx="646146" cy="18327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82" name="Straight Connector 7181"/>
            <p:cNvCxnSpPr>
              <a:stCxn id="46" idx="6"/>
              <a:endCxn id="15" idx="1"/>
            </p:cNvCxnSpPr>
            <p:nvPr/>
          </p:nvCxnSpPr>
          <p:spPr>
            <a:xfrm flipV="1">
              <a:off x="4304592" y="4333816"/>
              <a:ext cx="789985" cy="31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84" name="Straight Connector 7183"/>
            <p:cNvCxnSpPr>
              <a:stCxn id="17" idx="0"/>
              <a:endCxn id="45" idx="3"/>
            </p:cNvCxnSpPr>
            <p:nvPr/>
          </p:nvCxnSpPr>
          <p:spPr>
            <a:xfrm flipV="1">
              <a:off x="3858863" y="5039849"/>
              <a:ext cx="489926" cy="63553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86" name="Straight Connector 7185"/>
            <p:cNvCxnSpPr>
              <a:endCxn id="47" idx="5"/>
            </p:cNvCxnSpPr>
            <p:nvPr/>
          </p:nvCxnSpPr>
          <p:spPr>
            <a:xfrm flipH="1" flipV="1">
              <a:off x="4622571" y="4736563"/>
              <a:ext cx="470487" cy="5666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88" name="Straight Connector 7187"/>
            <p:cNvCxnSpPr>
              <a:stCxn id="41" idx="7"/>
              <a:endCxn id="7" idx="2"/>
            </p:cNvCxnSpPr>
            <p:nvPr/>
          </p:nvCxnSpPr>
          <p:spPr>
            <a:xfrm flipV="1">
              <a:off x="6953795" y="2567370"/>
              <a:ext cx="793058" cy="18404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95" name="Straight Connector 7194"/>
            <p:cNvCxnSpPr>
              <a:stCxn id="48" idx="0"/>
              <a:endCxn id="106" idx="1"/>
            </p:cNvCxnSpPr>
            <p:nvPr/>
          </p:nvCxnSpPr>
          <p:spPr>
            <a:xfrm flipV="1">
              <a:off x="7306970" y="3443459"/>
              <a:ext cx="428081" cy="119183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97" name="Straight Connector 7196"/>
            <p:cNvCxnSpPr>
              <a:stCxn id="49" idx="7"/>
              <a:endCxn id="9" idx="1"/>
            </p:cNvCxnSpPr>
            <p:nvPr/>
          </p:nvCxnSpPr>
          <p:spPr>
            <a:xfrm flipV="1">
              <a:off x="7499117" y="4141362"/>
              <a:ext cx="290189" cy="6043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99" name="Straight Connector 7198"/>
            <p:cNvCxnSpPr>
              <a:stCxn id="10" idx="0"/>
              <a:endCxn id="42" idx="6"/>
            </p:cNvCxnSpPr>
            <p:nvPr/>
          </p:nvCxnSpPr>
          <p:spPr>
            <a:xfrm flipH="1" flipV="1">
              <a:off x="7986333" y="5158265"/>
              <a:ext cx="596089" cy="23940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6" name="Rounded Rectangle 9"/>
            <p:cNvSpPr/>
            <p:nvPr/>
          </p:nvSpPr>
          <p:spPr>
            <a:xfrm>
              <a:off x="7797984" y="4589679"/>
              <a:ext cx="1271477" cy="416155"/>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97" name="TextBox 96"/>
            <p:cNvSpPr txBox="1"/>
            <p:nvPr/>
          </p:nvSpPr>
          <p:spPr>
            <a:xfrm>
              <a:off x="7780655" y="4579047"/>
              <a:ext cx="774571" cy="400110"/>
            </a:xfrm>
            <a:prstGeom prst="rect">
              <a:avLst/>
            </a:prstGeom>
            <a:noFill/>
          </p:spPr>
          <p:txBody>
            <a:bodyPr wrap="none" rtlCol="0">
              <a:spAutoFit/>
            </a:bodyPr>
            <a:lstStyle/>
            <a:p>
              <a:r>
                <a:rPr lang="en-US" sz="1000" b="1" dirty="0">
                  <a:solidFill>
                    <a:schemeClr val="bg1"/>
                  </a:solidFill>
                </a:rPr>
                <a:t>Ê-cu-a-đo:</a:t>
              </a:r>
            </a:p>
            <a:p>
              <a:r>
                <a:rPr lang="en-US" sz="1000" dirty="0">
                  <a:solidFill>
                    <a:schemeClr val="bg1"/>
                  </a:solidFill>
                </a:rPr>
                <a:t>Vega Tobar</a:t>
              </a:r>
            </a:p>
          </p:txBody>
        </p:sp>
        <p:sp>
          <p:nvSpPr>
            <p:cNvPr id="98" name="Oval 97"/>
            <p:cNvSpPr/>
            <p:nvPr/>
          </p:nvSpPr>
          <p:spPr>
            <a:xfrm>
              <a:off x="7355964" y="4862059"/>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99" name="Straight Connector 98"/>
            <p:cNvCxnSpPr>
              <a:stCxn id="98" idx="1"/>
            </p:cNvCxnSpPr>
            <p:nvPr/>
          </p:nvCxnSpPr>
          <p:spPr>
            <a:xfrm flipV="1">
              <a:off x="7374663" y="4742894"/>
              <a:ext cx="419508" cy="1408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5" name="Rounded Rectangle 9"/>
            <p:cNvSpPr/>
            <p:nvPr/>
          </p:nvSpPr>
          <p:spPr>
            <a:xfrm>
              <a:off x="7735051" y="3031737"/>
              <a:ext cx="1271477" cy="807757"/>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106" name="TextBox 105"/>
            <p:cNvSpPr txBox="1"/>
            <p:nvPr/>
          </p:nvSpPr>
          <p:spPr>
            <a:xfrm>
              <a:off x="7735051" y="3012572"/>
              <a:ext cx="1109561" cy="861774"/>
            </a:xfrm>
            <a:prstGeom prst="rect">
              <a:avLst/>
            </a:prstGeom>
            <a:noFill/>
          </p:spPr>
          <p:txBody>
            <a:bodyPr wrap="square" rtlCol="0">
              <a:spAutoFit/>
            </a:bodyPr>
            <a:lstStyle/>
            <a:p>
              <a:r>
                <a:rPr lang="en-US" sz="1000" b="1" dirty="0">
                  <a:solidFill>
                    <a:schemeClr val="bg1"/>
                  </a:solidFill>
                </a:rPr>
                <a:t>Côt-xta-ri-ca:</a:t>
              </a:r>
            </a:p>
            <a:p>
              <a:r>
                <a:rPr lang="en-US" sz="1000" dirty="0">
                  <a:solidFill>
                    <a:schemeClr val="bg1"/>
                  </a:solidFill>
                </a:rPr>
                <a:t>City Express</a:t>
              </a:r>
            </a:p>
            <a:p>
              <a:r>
                <a:rPr lang="en-US" sz="1000" dirty="0">
                  <a:solidFill>
                    <a:schemeClr val="bg1"/>
                  </a:solidFill>
                </a:rPr>
                <a:t>Fuprovi</a:t>
              </a:r>
            </a:p>
            <a:p>
              <a:r>
                <a:rPr lang="en-US" sz="1000" dirty="0">
                  <a:solidFill>
                    <a:schemeClr val="bg1"/>
                  </a:solidFill>
                </a:rPr>
                <a:t>ICE</a:t>
              </a:r>
            </a:p>
            <a:p>
              <a:r>
                <a:rPr lang="en-US" sz="1000" dirty="0">
                  <a:solidFill>
                    <a:schemeClr val="bg1"/>
                  </a:solidFill>
                </a:rPr>
                <a:t>ICT</a:t>
              </a:r>
            </a:p>
          </p:txBody>
        </p:sp>
        <p:sp>
          <p:nvSpPr>
            <p:cNvPr id="111" name="TextBox 110"/>
            <p:cNvSpPr txBox="1"/>
            <p:nvPr/>
          </p:nvSpPr>
          <p:spPr>
            <a:xfrm>
              <a:off x="754301" y="2259131"/>
              <a:ext cx="1253771" cy="861774"/>
            </a:xfrm>
            <a:prstGeom prst="rect">
              <a:avLst/>
            </a:prstGeom>
            <a:noFill/>
          </p:spPr>
          <p:txBody>
            <a:bodyPr wrap="square" rtlCol="0">
              <a:spAutoFit/>
            </a:bodyPr>
            <a:lstStyle/>
            <a:p>
              <a:r>
                <a:rPr lang="en-US" sz="1000" dirty="0">
                  <a:solidFill>
                    <a:schemeClr val="bg1"/>
                  </a:solidFill>
                </a:rPr>
                <a:t>LEBANON:</a:t>
              </a:r>
            </a:p>
            <a:p>
              <a:r>
                <a:rPr lang="en-US" sz="1000" dirty="0">
                  <a:solidFill>
                    <a:schemeClr val="bg1"/>
                  </a:solidFill>
                </a:rPr>
                <a:t>CareMed</a:t>
              </a:r>
            </a:p>
            <a:p>
              <a:r>
                <a:rPr lang="en-US" sz="1000" dirty="0">
                  <a:solidFill>
                    <a:schemeClr val="bg1"/>
                  </a:solidFill>
                </a:rPr>
                <a:t>Lebanese  American University</a:t>
              </a:r>
            </a:p>
            <a:p>
              <a:endParaRPr lang="en-US" sz="1000" dirty="0">
                <a:solidFill>
                  <a:schemeClr val="bg1"/>
                </a:solidFill>
              </a:endParaRPr>
            </a:p>
          </p:txBody>
        </p:sp>
        <p:sp>
          <p:nvSpPr>
            <p:cNvPr id="112" name="Rounded Rectangle 11"/>
            <p:cNvSpPr/>
            <p:nvPr/>
          </p:nvSpPr>
          <p:spPr>
            <a:xfrm>
              <a:off x="556738" y="2450191"/>
              <a:ext cx="1277945" cy="422456"/>
            </a:xfrm>
            <a:prstGeom prst="roundRect">
              <a:avLst>
                <a:gd name="adj" fmla="val 5371"/>
              </a:avLst>
            </a:prstGeom>
            <a:solidFill>
              <a:srgbClr val="409EE4">
                <a:alpha val="83922"/>
              </a:srgbClr>
            </a:solidFill>
            <a:ln w="9525">
              <a:noFill/>
              <a:miter lim="800000"/>
              <a:headEnd/>
              <a:tailEnd/>
            </a:ln>
          </p:spPr>
          <p:txBody>
            <a:bodyPr/>
            <a:lstStyle/>
            <a:p>
              <a:endParaRPr lang="en-US" sz="1000" dirty="0">
                <a:solidFill>
                  <a:schemeClr val="tx1"/>
                </a:solidFill>
              </a:endParaRPr>
            </a:p>
          </p:txBody>
        </p:sp>
        <p:sp>
          <p:nvSpPr>
            <p:cNvPr id="113" name="TextBox 112"/>
            <p:cNvSpPr txBox="1"/>
            <p:nvPr/>
          </p:nvSpPr>
          <p:spPr>
            <a:xfrm>
              <a:off x="540197" y="2462777"/>
              <a:ext cx="1253771" cy="400110"/>
            </a:xfrm>
            <a:prstGeom prst="rect">
              <a:avLst/>
            </a:prstGeom>
            <a:noFill/>
          </p:spPr>
          <p:txBody>
            <a:bodyPr wrap="square" rtlCol="0">
              <a:spAutoFit/>
            </a:bodyPr>
            <a:lstStyle/>
            <a:p>
              <a:r>
                <a:rPr lang="en-US" sz="1000" b="1" dirty="0">
                  <a:solidFill>
                    <a:schemeClr val="bg1"/>
                  </a:solidFill>
                </a:rPr>
                <a:t>Bun-ga-ri-a:</a:t>
              </a:r>
            </a:p>
            <a:p>
              <a:r>
                <a:rPr lang="en-US" sz="1000" dirty="0">
                  <a:solidFill>
                    <a:schemeClr val="bg1"/>
                  </a:solidFill>
                </a:rPr>
                <a:t>Kaufland</a:t>
              </a:r>
            </a:p>
          </p:txBody>
        </p:sp>
        <p:sp>
          <p:nvSpPr>
            <p:cNvPr id="114" name="Oval 113"/>
            <p:cNvSpPr/>
            <p:nvPr/>
          </p:nvSpPr>
          <p:spPr>
            <a:xfrm>
              <a:off x="2701065" y="3974975"/>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115" name="Straight Connector 114"/>
            <p:cNvCxnSpPr>
              <a:stCxn id="114" idx="1"/>
              <a:endCxn id="113" idx="2"/>
            </p:cNvCxnSpPr>
            <p:nvPr/>
          </p:nvCxnSpPr>
          <p:spPr>
            <a:xfrm flipH="1" flipV="1">
              <a:off x="1167083" y="2862887"/>
              <a:ext cx="1552681" cy="113378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8" name="Rounded Rectangle 9"/>
            <p:cNvSpPr/>
            <p:nvPr/>
          </p:nvSpPr>
          <p:spPr>
            <a:xfrm>
              <a:off x="5716244" y="5668480"/>
              <a:ext cx="2203517" cy="1154480"/>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119" name="TextBox 118"/>
            <p:cNvSpPr txBox="1"/>
            <p:nvPr/>
          </p:nvSpPr>
          <p:spPr>
            <a:xfrm>
              <a:off x="5723438" y="5666467"/>
              <a:ext cx="2140330" cy="1169551"/>
            </a:xfrm>
            <a:prstGeom prst="rect">
              <a:avLst/>
            </a:prstGeom>
            <a:noFill/>
          </p:spPr>
          <p:txBody>
            <a:bodyPr wrap="none" rtlCol="0">
              <a:spAutoFit/>
            </a:bodyPr>
            <a:lstStyle/>
            <a:p>
              <a:r>
                <a:rPr lang="en-US" sz="1000" b="1" dirty="0">
                  <a:solidFill>
                    <a:schemeClr val="bg1"/>
                  </a:solidFill>
                </a:rPr>
                <a:t>Ác-hen-ti-na:</a:t>
              </a:r>
            </a:p>
            <a:p>
              <a:r>
                <a:rPr lang="es-ES" sz="1000" dirty="0">
                  <a:solidFill>
                    <a:schemeClr val="bg1"/>
                  </a:solidFill>
                </a:rPr>
                <a:t>Cassaforma</a:t>
              </a:r>
            </a:p>
            <a:p>
              <a:r>
                <a:rPr lang="es-ES" sz="1000" dirty="0">
                  <a:solidFill>
                    <a:schemeClr val="bg1"/>
                  </a:solidFill>
                </a:rPr>
                <a:t>Jefatura de la Ciudad de Buenos Aires</a:t>
              </a:r>
            </a:p>
            <a:p>
              <a:r>
                <a:rPr lang="es-ES" sz="1000" dirty="0">
                  <a:solidFill>
                    <a:schemeClr val="bg1"/>
                  </a:solidFill>
                </a:rPr>
                <a:t>GCBA</a:t>
              </a:r>
            </a:p>
            <a:p>
              <a:r>
                <a:rPr lang="es-ES" sz="1000" dirty="0">
                  <a:solidFill>
                    <a:schemeClr val="bg1"/>
                  </a:solidFill>
                </a:rPr>
                <a:t>Grupo Edisur</a:t>
              </a:r>
            </a:p>
            <a:p>
              <a:r>
                <a:rPr lang="es-ES" sz="1000" dirty="0">
                  <a:solidFill>
                    <a:schemeClr val="bg1"/>
                  </a:solidFill>
                </a:rPr>
                <a:t>Hospital Alem</a:t>
              </a:r>
              <a:r>
                <a:rPr lang="es-ES" sz="1000" dirty="0">
                  <a:solidFill>
                    <a:schemeClr val="bg1"/>
                  </a:solidFill>
                  <a:latin typeface="Calibri" panose="020F0502020204030204" pitchFamily="34" charset="0"/>
                </a:rPr>
                <a:t>á</a:t>
              </a:r>
              <a:r>
                <a:rPr lang="es-ES" sz="1000" dirty="0">
                  <a:solidFill>
                    <a:schemeClr val="bg1"/>
                  </a:solidFill>
                </a:rPr>
                <a:t>n Asociaci</a:t>
              </a:r>
              <a:r>
                <a:rPr lang="es-ES" sz="1000" dirty="0">
                  <a:solidFill>
                    <a:schemeClr val="bg1"/>
                  </a:solidFill>
                  <a:latin typeface="Calibri" panose="020F0502020204030204" pitchFamily="34" charset="0"/>
                </a:rPr>
                <a:t>ó</a:t>
              </a:r>
              <a:r>
                <a:rPr lang="es-ES" sz="1000" dirty="0">
                  <a:solidFill>
                    <a:schemeClr val="bg1"/>
                  </a:solidFill>
                </a:rPr>
                <a:t>n Civil</a:t>
              </a:r>
            </a:p>
            <a:p>
              <a:r>
                <a:rPr lang="es-ES" sz="1000" dirty="0">
                  <a:solidFill>
                    <a:schemeClr val="bg1"/>
                  </a:solidFill>
                </a:rPr>
                <a:t>Makro Supermayorista</a:t>
              </a:r>
              <a:endParaRPr lang="en-US" sz="1000" dirty="0">
                <a:solidFill>
                  <a:schemeClr val="bg1"/>
                </a:solidFill>
              </a:endParaRPr>
            </a:p>
          </p:txBody>
        </p:sp>
        <p:sp>
          <p:nvSpPr>
            <p:cNvPr id="120" name="Oval 119"/>
            <p:cNvSpPr/>
            <p:nvPr/>
          </p:nvSpPr>
          <p:spPr>
            <a:xfrm>
              <a:off x="7549894" y="5476027"/>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122" name="Straight Connector 121"/>
            <p:cNvCxnSpPr>
              <a:stCxn id="119" idx="0"/>
              <a:endCxn id="120" idx="3"/>
            </p:cNvCxnSpPr>
            <p:nvPr/>
          </p:nvCxnSpPr>
          <p:spPr>
            <a:xfrm flipV="1">
              <a:off x="6793603" y="5602484"/>
              <a:ext cx="774990" cy="6398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3" name="Rounded Rectangle 31"/>
            <p:cNvSpPr/>
            <p:nvPr/>
          </p:nvSpPr>
          <p:spPr>
            <a:xfrm>
              <a:off x="981382" y="5131484"/>
              <a:ext cx="1271477" cy="446954"/>
            </a:xfrm>
            <a:prstGeom prst="roundRect">
              <a:avLst>
                <a:gd name="adj" fmla="val 5371"/>
              </a:avLst>
            </a:prstGeom>
            <a:solidFill>
              <a:srgbClr val="409EE4">
                <a:alpha val="83922"/>
              </a:srgbClr>
            </a:solidFill>
            <a:ln w="9525">
              <a:noFill/>
              <a:miter lim="800000"/>
              <a:headEnd/>
              <a:tailEnd/>
            </a:ln>
          </p:spPr>
          <p:txBody>
            <a:bodyPr/>
            <a:lstStyle/>
            <a:p>
              <a:endParaRPr lang="en-US" b="1" dirty="0">
                <a:solidFill>
                  <a:schemeClr val="bg1"/>
                </a:solidFill>
              </a:endParaRPr>
            </a:p>
            <a:p>
              <a:endParaRPr lang="en-US" dirty="0">
                <a:solidFill>
                  <a:schemeClr val="tx1"/>
                </a:solidFill>
              </a:endParaRPr>
            </a:p>
          </p:txBody>
        </p:sp>
        <p:sp>
          <p:nvSpPr>
            <p:cNvPr id="134" name="TextBox 133"/>
            <p:cNvSpPr txBox="1"/>
            <p:nvPr/>
          </p:nvSpPr>
          <p:spPr>
            <a:xfrm>
              <a:off x="989627" y="5163564"/>
              <a:ext cx="700833" cy="400110"/>
            </a:xfrm>
            <a:prstGeom prst="rect">
              <a:avLst/>
            </a:prstGeom>
            <a:noFill/>
          </p:spPr>
          <p:txBody>
            <a:bodyPr wrap="none" rtlCol="0">
              <a:spAutoFit/>
            </a:bodyPr>
            <a:lstStyle/>
            <a:p>
              <a:r>
                <a:rPr lang="en-US" sz="1000" b="1" dirty="0">
                  <a:solidFill>
                    <a:schemeClr val="bg1"/>
                  </a:solidFill>
                </a:rPr>
                <a:t>Ga-na:</a:t>
              </a:r>
            </a:p>
            <a:p>
              <a:r>
                <a:rPr lang="en-US" sz="1000" dirty="0">
                  <a:solidFill>
                    <a:schemeClr val="bg1"/>
                  </a:solidFill>
                </a:rPr>
                <a:t>CDC/Actis</a:t>
              </a:r>
            </a:p>
          </p:txBody>
        </p:sp>
        <p:sp>
          <p:nvSpPr>
            <p:cNvPr id="135" name="Rounded Rectangle 16"/>
            <p:cNvSpPr/>
            <p:nvPr/>
          </p:nvSpPr>
          <p:spPr>
            <a:xfrm>
              <a:off x="2956537" y="4801286"/>
              <a:ext cx="1266661" cy="427720"/>
            </a:xfrm>
            <a:prstGeom prst="roundRect">
              <a:avLst>
                <a:gd name="adj" fmla="val 5371"/>
              </a:avLst>
            </a:prstGeom>
            <a:solidFill>
              <a:srgbClr val="409EE4">
                <a:alpha val="83922"/>
              </a:srgbClr>
            </a:solidFill>
            <a:ln w="9525">
              <a:noFill/>
              <a:miter lim="800000"/>
              <a:headEnd/>
              <a:tailEnd/>
            </a:ln>
          </p:spPr>
          <p:txBody>
            <a:bodyPr/>
            <a:lstStyle/>
            <a:p>
              <a:endParaRPr lang="en-US" sz="1000" b="1" dirty="0">
                <a:solidFill>
                  <a:schemeClr val="bg1"/>
                </a:solidFill>
              </a:endParaRPr>
            </a:p>
            <a:p>
              <a:endParaRPr lang="en-US" sz="1000" dirty="0">
                <a:solidFill>
                  <a:schemeClr val="tx1"/>
                </a:solidFill>
              </a:endParaRPr>
            </a:p>
          </p:txBody>
        </p:sp>
        <p:sp>
          <p:nvSpPr>
            <p:cNvPr id="136" name="TextBox 135"/>
            <p:cNvSpPr txBox="1"/>
            <p:nvPr/>
          </p:nvSpPr>
          <p:spPr>
            <a:xfrm>
              <a:off x="2915775" y="4814129"/>
              <a:ext cx="1266660" cy="400110"/>
            </a:xfrm>
            <a:prstGeom prst="rect">
              <a:avLst/>
            </a:prstGeom>
            <a:noFill/>
          </p:spPr>
          <p:txBody>
            <a:bodyPr wrap="square" rtlCol="0">
              <a:spAutoFit/>
            </a:bodyPr>
            <a:lstStyle/>
            <a:p>
              <a:r>
                <a:rPr lang="en-US" sz="1000" b="1" dirty="0">
                  <a:solidFill>
                    <a:schemeClr val="bg1"/>
                  </a:solidFill>
                </a:rPr>
                <a:t>Thái lan:</a:t>
              </a:r>
            </a:p>
            <a:p>
              <a:r>
                <a:rPr lang="en-US" sz="1000" dirty="0">
                  <a:solidFill>
                    <a:schemeClr val="bg1"/>
                  </a:solidFill>
                </a:rPr>
                <a:t>Ticon Group</a:t>
              </a:r>
            </a:p>
          </p:txBody>
        </p:sp>
        <p:sp>
          <p:nvSpPr>
            <p:cNvPr id="137" name="Oval 136"/>
            <p:cNvSpPr/>
            <p:nvPr/>
          </p:nvSpPr>
          <p:spPr>
            <a:xfrm>
              <a:off x="4038892" y="4522584"/>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138" name="Straight Connector 137"/>
            <p:cNvCxnSpPr/>
            <p:nvPr/>
          </p:nvCxnSpPr>
          <p:spPr>
            <a:xfrm flipV="1">
              <a:off x="3668228" y="4566789"/>
              <a:ext cx="391867" cy="22846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2302445" y="4670000"/>
              <a:ext cx="127685" cy="148154"/>
            </a:xfrm>
            <a:prstGeom prst="ellipse">
              <a:avLst/>
            </a:prstGeom>
            <a:solidFill>
              <a:srgbClr val="FF0000"/>
            </a:solidFill>
            <a:ln w="38100">
              <a:solidFill>
                <a:srgbClr val="38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150" name="Straight Connector 149"/>
            <p:cNvCxnSpPr>
              <a:endCxn id="149" idx="3"/>
            </p:cNvCxnSpPr>
            <p:nvPr/>
          </p:nvCxnSpPr>
          <p:spPr>
            <a:xfrm flipV="1">
              <a:off x="1739681" y="4796457"/>
              <a:ext cx="581463" cy="32686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73" name="Content Placeholder 2">
            <a:extLst>
              <a:ext uri="{FF2B5EF4-FFF2-40B4-BE49-F238E27FC236}">
                <a16:creationId xmlns:a16="http://schemas.microsoft.com/office/drawing/2014/main" id="{ED248289-2478-43D1-B4B3-6340DE533B24}"/>
              </a:ext>
            </a:extLst>
          </p:cNvPr>
          <p:cNvSpPr txBox="1">
            <a:spLocks/>
          </p:cNvSpPr>
          <p:nvPr/>
        </p:nvSpPr>
        <p:spPr>
          <a:xfrm>
            <a:off x="0" y="427038"/>
            <a:ext cx="9144000" cy="1392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cap="all" dirty="0">
                <a:solidFill>
                  <a:schemeClr val="bg1">
                    <a:lumMod val="50000"/>
                  </a:schemeClr>
                </a:solidFill>
                <a:latin typeface="Arial" panose="020B0604020202020204" pitchFamily="34" charset="0"/>
                <a:cs typeface="Arial" panose="020B0604020202020204" pitchFamily="34" charset="0"/>
              </a:rPr>
              <a:t>XÂY DỰNG Portfolio XANH và đồng hành cùng CỘNG ĐỒNG </a:t>
            </a:r>
            <a:r>
              <a:rPr lang="en-US" sz="2400" b="1" cap="all" dirty="0">
                <a:solidFill>
                  <a:schemeClr val="bg1">
                    <a:lumMod val="50000"/>
                  </a:schemeClr>
                </a:solidFill>
                <a:latin typeface="Arial" panose="020B0604020202020204" pitchFamily="34" charset="0"/>
                <a:cs typeface="Arial" panose="020B0604020202020204" pitchFamily="34" charset="0"/>
              </a:rPr>
              <a:t>NHỮNG</a:t>
            </a:r>
            <a:r>
              <a:rPr lang="en-US" sz="2400" cap="all" dirty="0">
                <a:solidFill>
                  <a:schemeClr val="bg1">
                    <a:lumMod val="50000"/>
                  </a:schemeClr>
                </a:solidFill>
                <a:latin typeface="Arial" panose="020B0604020202020204" pitchFamily="34" charset="0"/>
                <a:cs typeface="Arial" panose="020B0604020202020204" pitchFamily="34" charset="0"/>
              </a:rPr>
              <a:t> </a:t>
            </a:r>
            <a:r>
              <a:rPr lang="en-US" sz="2400" b="1" cap="all" dirty="0">
                <a:solidFill>
                  <a:schemeClr val="bg1">
                    <a:lumMod val="50000"/>
                  </a:schemeClr>
                </a:solidFill>
                <a:latin typeface="Arial" panose="020B0604020202020204" pitchFamily="34" charset="0"/>
                <a:cs typeface="Arial" panose="020B0604020202020204" pitchFamily="34" charset="0"/>
              </a:rPr>
              <a:t>người đi tiên phong TRÊN toàn THẾ GIỚI</a:t>
            </a:r>
            <a:r>
              <a:rPr lang="en-US" sz="2400" cap="all" dirty="0">
                <a:solidFill>
                  <a:schemeClr val="bg1">
                    <a:lumMod val="50000"/>
                  </a:schemeClr>
                </a:solidFill>
                <a:latin typeface="Arial" panose="020B0604020202020204" pitchFamily="34" charset="0"/>
                <a:cs typeface="Arial" panose="020B0604020202020204" pitchFamily="34" charset="0"/>
              </a:rPr>
              <a:t>.</a:t>
            </a:r>
            <a:endParaRPr lang="en-US" sz="2400" b="1" cap="all" dirty="0">
              <a:solidFill>
                <a:schemeClr val="bg1">
                  <a:lumMod val="50000"/>
                </a:schemeClr>
              </a:solidFill>
              <a:latin typeface="Arial" panose="020B0604020202020204" pitchFamily="34" charset="0"/>
              <a:cs typeface="Arial" panose="020B0604020202020204" pitchFamily="34" charset="0"/>
            </a:endParaRPr>
          </a:p>
          <a:p>
            <a:pPr marL="0" indent="0" algn="ctr" fontAlgn="base">
              <a:buFont typeface="Arial" panose="020B0604020202020204" pitchFamily="34" charset="0"/>
              <a:buNone/>
            </a:pPr>
            <a:endParaRPr lang="en-US" cap="all" dirty="0">
              <a:latin typeface="Arial" panose="020B0604020202020204" pitchFamily="34" charset="0"/>
              <a:cs typeface="Arial" panose="020B0604020202020204" pitchFamily="34" charset="0"/>
            </a:endParaRPr>
          </a:p>
          <a:p>
            <a:pPr marL="0" indent="0" fontAlgn="base">
              <a:buFont typeface="Arial" panose="020B0604020202020204" pitchFamily="34" charset="0"/>
              <a:buNone/>
            </a:pPr>
            <a:endParaRPr lang="en-US" cap="all"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70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38" descr="Image result for tata housing"/>
          <p:cNvSpPr>
            <a:spLocks noChangeAspect="1" noChangeArrowheads="1"/>
          </p:cNvSpPr>
          <p:nvPr/>
        </p:nvSpPr>
        <p:spPr bwMode="auto">
          <a:xfrm>
            <a:off x="155709" y="-11229"/>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Content Placeholder 2"/>
          <p:cNvSpPr txBox="1">
            <a:spLocks/>
          </p:cNvSpPr>
          <p:nvPr/>
        </p:nvSpPr>
        <p:spPr>
          <a:xfrm>
            <a:off x="138250" y="405545"/>
            <a:ext cx="8889295" cy="1499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buNone/>
            </a:pPr>
            <a:r>
              <a:rPr lang="en-US" cap="all" dirty="0">
                <a:solidFill>
                  <a:schemeClr val="bg1">
                    <a:lumMod val="50000"/>
                  </a:schemeClr>
                </a:solidFill>
              </a:rPr>
              <a:t>Đồng hành cùng các công ty/ tổ chức </a:t>
            </a:r>
            <a:r>
              <a:rPr lang="en-US" b="1" cap="all" dirty="0">
                <a:solidFill>
                  <a:schemeClr val="bg1">
                    <a:lumMod val="50000"/>
                  </a:schemeClr>
                </a:solidFill>
              </a:rPr>
              <a:t>ủng hộ EDGE </a:t>
            </a:r>
            <a:r>
              <a:rPr lang="en-US" cap="all" dirty="0">
                <a:solidFill>
                  <a:schemeClr val="bg1">
                    <a:lumMod val="50000"/>
                  </a:schemeClr>
                </a:solidFill>
              </a:rPr>
              <a:t>tại các thị trường đang phát triển</a:t>
            </a:r>
          </a:p>
        </p:txBody>
      </p:sp>
      <p:grpSp>
        <p:nvGrpSpPr>
          <p:cNvPr id="39" name="Group 38">
            <a:extLst>
              <a:ext uri="{FF2B5EF4-FFF2-40B4-BE49-F238E27FC236}">
                <a16:creationId xmlns:a16="http://schemas.microsoft.com/office/drawing/2014/main" id="{651814A6-3E97-4768-9834-B118F17FF5E5}"/>
              </a:ext>
            </a:extLst>
          </p:cNvPr>
          <p:cNvGrpSpPr/>
          <p:nvPr/>
        </p:nvGrpSpPr>
        <p:grpSpPr>
          <a:xfrm>
            <a:off x="72009" y="1475684"/>
            <a:ext cx="8999652" cy="5365519"/>
            <a:chOff x="72009" y="1475684"/>
            <a:chExt cx="8999652" cy="5365519"/>
          </a:xfrm>
        </p:grpSpPr>
        <p:pic>
          <p:nvPicPr>
            <p:cNvPr id="43" name="Picture 42">
              <a:extLst>
                <a:ext uri="{FF2B5EF4-FFF2-40B4-BE49-F238E27FC236}">
                  <a16:creationId xmlns:a16="http://schemas.microsoft.com/office/drawing/2014/main" id="{339DCB8F-A6A6-4D4D-A777-C9F0016ABE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8999" y="3530478"/>
              <a:ext cx="1122344" cy="748229"/>
            </a:xfrm>
            <a:prstGeom prst="rect">
              <a:avLst/>
            </a:prstGeom>
          </p:spPr>
        </p:pic>
        <p:pic>
          <p:nvPicPr>
            <p:cNvPr id="44" name="Picture 28" descr="http://www.flukenetworks.com/sites/flukenetworks.com/files/image_cache/OdeaBank.jpg">
              <a:extLst>
                <a:ext uri="{FF2B5EF4-FFF2-40B4-BE49-F238E27FC236}">
                  <a16:creationId xmlns:a16="http://schemas.microsoft.com/office/drawing/2014/main" id="{D6FEA6D4-E2DB-4AEC-B5BD-0347B882E48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77140" y="1523794"/>
              <a:ext cx="1387890" cy="5442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http://www.microcapitalmonitor.com/cblog/uploads/StoryAds/FMOLogo.jpg">
              <a:extLst>
                <a:ext uri="{FF2B5EF4-FFF2-40B4-BE49-F238E27FC236}">
                  <a16:creationId xmlns:a16="http://schemas.microsoft.com/office/drawing/2014/main" id="{A030F57A-1E95-4959-8755-46FA6A2584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009" y="1652326"/>
              <a:ext cx="1220903" cy="4435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2" descr="http://emergecr.com/wp-content/uploads/2013/07/cdc-300x149.jpg">
              <a:extLst>
                <a:ext uri="{FF2B5EF4-FFF2-40B4-BE49-F238E27FC236}">
                  <a16:creationId xmlns:a16="http://schemas.microsoft.com/office/drawing/2014/main" id="{48219024-1037-4E95-85CB-133464BBE6B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39647" y="1513267"/>
              <a:ext cx="1280430" cy="5944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4" descr="http://www.afd.fr/webdav/site/afd/shared/ELEMENTS_COMMUNS/LOGOS/Logo-Proparco-Moyen.jpg">
              <a:extLst>
                <a:ext uri="{FF2B5EF4-FFF2-40B4-BE49-F238E27FC236}">
                  <a16:creationId xmlns:a16="http://schemas.microsoft.com/office/drawing/2014/main" id="{2DA96A09-6B79-47AC-B27A-40EDCD8B76A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47977" y="1475684"/>
              <a:ext cx="1669033" cy="6614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6" descr="http://i2.wp.com/www.africanbusinesscentral.com/wp-content/uploads/2014/12/RMB-Westport.png?fit=670%2C300">
              <a:extLst>
                <a:ext uri="{FF2B5EF4-FFF2-40B4-BE49-F238E27FC236}">
                  <a16:creationId xmlns:a16="http://schemas.microsoft.com/office/drawing/2014/main" id="{A91ECD15-5952-4874-8294-8DC0E1797FB9}"/>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9437" y="2334850"/>
              <a:ext cx="1692866" cy="423217"/>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1AE4E90-906D-4ABD-91BD-D607E3186878}"/>
                </a:ext>
              </a:extLst>
            </p:cNvPr>
            <p:cNvGrpSpPr/>
            <p:nvPr/>
          </p:nvGrpSpPr>
          <p:grpSpPr>
            <a:xfrm>
              <a:off x="257607" y="2843143"/>
              <a:ext cx="1218882" cy="723890"/>
              <a:chOff x="220994" y="5224710"/>
              <a:chExt cx="1637914" cy="718555"/>
            </a:xfrm>
          </p:grpSpPr>
          <p:pic>
            <p:nvPicPr>
              <p:cNvPr id="99" name="Picture 74" descr="http://www.supportbiz.com/sites/default/files/styles/medium/public/field/image/logo_5.png">
                <a:extLst>
                  <a:ext uri="{FF2B5EF4-FFF2-40B4-BE49-F238E27FC236}">
                    <a16:creationId xmlns:a16="http://schemas.microsoft.com/office/drawing/2014/main" id="{5B4211B5-9D4E-41FB-8A13-B46A04EC50F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28600" y="5224710"/>
                <a:ext cx="1579547" cy="412057"/>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8A0E657C-7C49-435F-8C91-2049479C07C7}"/>
                  </a:ext>
                </a:extLst>
              </p:cNvPr>
              <p:cNvSpPr txBox="1"/>
              <p:nvPr/>
            </p:nvSpPr>
            <p:spPr>
              <a:xfrm>
                <a:off x="220994" y="5604711"/>
                <a:ext cx="1637914" cy="338554"/>
              </a:xfrm>
              <a:prstGeom prst="rect">
                <a:avLst/>
              </a:prstGeom>
              <a:noFill/>
            </p:spPr>
            <p:txBody>
              <a:bodyPr wrap="square" rtlCol="0">
                <a:spAutoFit/>
              </a:bodyPr>
              <a:lstStyle/>
              <a:p>
                <a:r>
                  <a:rPr lang="en-US" sz="800" dirty="0">
                    <a:solidFill>
                      <a:schemeClr val="tx1">
                        <a:lumMod val="50000"/>
                        <a:lumOff val="50000"/>
                      </a:schemeClr>
                    </a:solidFill>
                  </a:rPr>
                  <a:t>Confederation of Real Estate Developers Associations of India</a:t>
                </a:r>
              </a:p>
            </p:txBody>
          </p:sp>
        </p:grpSp>
        <p:pic>
          <p:nvPicPr>
            <p:cNvPr id="60" name="Picture 70" descr="http://images.vcpost.com/data/images/full/4299/actis-logo.jpg">
              <a:extLst>
                <a:ext uri="{FF2B5EF4-FFF2-40B4-BE49-F238E27FC236}">
                  <a16:creationId xmlns:a16="http://schemas.microsoft.com/office/drawing/2014/main" id="{5F517DA7-94F0-45CC-9EE0-56C593E0B3C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70549" y="2925913"/>
              <a:ext cx="864560" cy="54258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CCD0B7C0-E5D9-4BF8-8F48-CFDAA9E3BCA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79862" y="2968447"/>
              <a:ext cx="1048015" cy="536842"/>
            </a:xfrm>
            <a:prstGeom prst="rect">
              <a:avLst/>
            </a:prstGeom>
          </p:spPr>
        </p:pic>
        <p:pic>
          <p:nvPicPr>
            <p:cNvPr id="64" name="Picture 63">
              <a:extLst>
                <a:ext uri="{FF2B5EF4-FFF2-40B4-BE49-F238E27FC236}">
                  <a16:creationId xmlns:a16="http://schemas.microsoft.com/office/drawing/2014/main" id="{FAC72A05-8311-4733-A2DE-47F28B1EE0F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7362" y="1524704"/>
              <a:ext cx="2143793" cy="486139"/>
            </a:xfrm>
            <a:prstGeom prst="rect">
              <a:avLst/>
            </a:prstGeom>
          </p:spPr>
        </p:pic>
        <p:pic>
          <p:nvPicPr>
            <p:cNvPr id="65" name="Picture 64">
              <a:extLst>
                <a:ext uri="{FF2B5EF4-FFF2-40B4-BE49-F238E27FC236}">
                  <a16:creationId xmlns:a16="http://schemas.microsoft.com/office/drawing/2014/main" id="{D8191CB5-F394-4847-9922-FCBBB6ACA3F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93150" y="5114079"/>
              <a:ext cx="951441" cy="630847"/>
            </a:xfrm>
            <a:prstGeom prst="rect">
              <a:avLst/>
            </a:prstGeom>
          </p:spPr>
        </p:pic>
        <p:pic>
          <p:nvPicPr>
            <p:cNvPr id="66" name="Picture 65">
              <a:extLst>
                <a:ext uri="{FF2B5EF4-FFF2-40B4-BE49-F238E27FC236}">
                  <a16:creationId xmlns:a16="http://schemas.microsoft.com/office/drawing/2014/main" id="{3A02EC2A-60A0-49B9-A68A-6BC8B04369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2476" y="3833384"/>
              <a:ext cx="551314" cy="968525"/>
            </a:xfrm>
            <a:prstGeom prst="rect">
              <a:avLst/>
            </a:prstGeom>
          </p:spPr>
        </p:pic>
        <p:pic>
          <p:nvPicPr>
            <p:cNvPr id="67" name="Picture 66">
              <a:extLst>
                <a:ext uri="{FF2B5EF4-FFF2-40B4-BE49-F238E27FC236}">
                  <a16:creationId xmlns:a16="http://schemas.microsoft.com/office/drawing/2014/main" id="{498367E0-CF85-4DBB-A2EB-D34E91DA18E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09676" y="3680436"/>
              <a:ext cx="1313140" cy="562850"/>
            </a:xfrm>
            <a:prstGeom prst="rect">
              <a:avLst/>
            </a:prstGeom>
          </p:spPr>
        </p:pic>
        <p:pic>
          <p:nvPicPr>
            <p:cNvPr id="68" name="Picture 67">
              <a:extLst>
                <a:ext uri="{FF2B5EF4-FFF2-40B4-BE49-F238E27FC236}">
                  <a16:creationId xmlns:a16="http://schemas.microsoft.com/office/drawing/2014/main" id="{F0962B88-AF5E-45A7-9F60-E1E10462C81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102994" y="3694410"/>
              <a:ext cx="1376245" cy="506646"/>
            </a:xfrm>
            <a:prstGeom prst="rect">
              <a:avLst/>
            </a:prstGeom>
          </p:spPr>
        </p:pic>
        <p:pic>
          <p:nvPicPr>
            <p:cNvPr id="69" name="Picture 2" descr="https://lh3.googleusercontent.com/-kykgnpbk84E/VZpT6AAUD2I/AAAAAAAAEno/R9uQhXgeZ74/s912/New%252520WorldGBC%252520Logo%2525202015.png">
              <a:extLst>
                <a:ext uri="{FF2B5EF4-FFF2-40B4-BE49-F238E27FC236}">
                  <a16:creationId xmlns:a16="http://schemas.microsoft.com/office/drawing/2014/main" id="{10021323-939C-45A8-812D-231785F03D26}"/>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525827" y="2865804"/>
              <a:ext cx="1284682" cy="6620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27D33A30-3CAB-4C29-A999-04327D27137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30049" y="4154465"/>
              <a:ext cx="801197" cy="741295"/>
            </a:xfrm>
            <a:prstGeom prst="rect">
              <a:avLst/>
            </a:prstGeom>
          </p:spPr>
        </p:pic>
        <p:pic>
          <p:nvPicPr>
            <p:cNvPr id="71" name="Picture 4" descr="http://www.seco.admin.ch/php/cdbund/images/logo_suisse.png">
              <a:extLst>
                <a:ext uri="{FF2B5EF4-FFF2-40B4-BE49-F238E27FC236}">
                  <a16:creationId xmlns:a16="http://schemas.microsoft.com/office/drawing/2014/main" id="{916AEFB9-8338-467D-87E3-E292151CBCA7}"/>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40496" y="5042992"/>
              <a:ext cx="2139744" cy="52098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588F3103-4CCC-4403-ADBD-3E2902476EA8}"/>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951962" y="5071239"/>
              <a:ext cx="1617785" cy="1023442"/>
            </a:xfrm>
            <a:prstGeom prst="rect">
              <a:avLst/>
            </a:prstGeom>
          </p:spPr>
        </p:pic>
        <p:pic>
          <p:nvPicPr>
            <p:cNvPr id="73" name="Picture 72">
              <a:extLst>
                <a:ext uri="{FF2B5EF4-FFF2-40B4-BE49-F238E27FC236}">
                  <a16:creationId xmlns:a16="http://schemas.microsoft.com/office/drawing/2014/main" id="{0B45EC57-9718-4E6D-B134-53B3DA8A6C1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0496" y="5678241"/>
              <a:ext cx="2603869" cy="435430"/>
            </a:xfrm>
            <a:prstGeom prst="rect">
              <a:avLst/>
            </a:prstGeom>
          </p:spPr>
        </p:pic>
        <p:pic>
          <p:nvPicPr>
            <p:cNvPr id="74" name="Picture 73">
              <a:extLst>
                <a:ext uri="{FF2B5EF4-FFF2-40B4-BE49-F238E27FC236}">
                  <a16:creationId xmlns:a16="http://schemas.microsoft.com/office/drawing/2014/main" id="{7B5AEDFF-1B85-4275-A36D-415C5C6D956C}"/>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299675" y="5913885"/>
              <a:ext cx="749707" cy="884523"/>
            </a:xfrm>
            <a:prstGeom prst="rect">
              <a:avLst/>
            </a:prstGeom>
          </p:spPr>
        </p:pic>
        <p:pic>
          <p:nvPicPr>
            <p:cNvPr id="75" name="Picture 74">
              <a:extLst>
                <a:ext uri="{FF2B5EF4-FFF2-40B4-BE49-F238E27FC236}">
                  <a16:creationId xmlns:a16="http://schemas.microsoft.com/office/drawing/2014/main" id="{DDA744AD-90EA-4DB1-8359-CEA729EB8AB4}"/>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42916" y="5273152"/>
              <a:ext cx="1183554" cy="346808"/>
            </a:xfrm>
            <a:prstGeom prst="rect">
              <a:avLst/>
            </a:prstGeom>
          </p:spPr>
        </p:pic>
        <p:pic>
          <p:nvPicPr>
            <p:cNvPr id="76" name="Picture 75">
              <a:extLst>
                <a:ext uri="{FF2B5EF4-FFF2-40B4-BE49-F238E27FC236}">
                  <a16:creationId xmlns:a16="http://schemas.microsoft.com/office/drawing/2014/main" id="{C894D52A-0B0E-44FE-A8ED-203CFDEA537A}"/>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0496" y="6300767"/>
              <a:ext cx="1346214" cy="391265"/>
            </a:xfrm>
            <a:prstGeom prst="rect">
              <a:avLst/>
            </a:prstGeom>
          </p:spPr>
        </p:pic>
        <p:pic>
          <p:nvPicPr>
            <p:cNvPr id="77" name="Picture 6" descr="https://upload.wikimedia.org/wikipedia/commons/thumb/5/50/Bundesministerium_f%C3%BCr_Finanzen_logo.svg/250px-Bundesministerium_f%C3%BCr_Finanzen_logo.svg.png">
              <a:extLst>
                <a:ext uri="{FF2B5EF4-FFF2-40B4-BE49-F238E27FC236}">
                  <a16:creationId xmlns:a16="http://schemas.microsoft.com/office/drawing/2014/main" id="{EC3F6C80-7374-4E26-A328-728FEAF47094}"/>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401726" y="5890916"/>
              <a:ext cx="1789347" cy="46523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20843560-F0F1-4A66-AD77-A583EFF54E9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168250" y="5367327"/>
              <a:ext cx="895933" cy="1295772"/>
            </a:xfrm>
            <a:prstGeom prst="rect">
              <a:avLst/>
            </a:prstGeom>
          </p:spPr>
        </p:pic>
        <p:pic>
          <p:nvPicPr>
            <p:cNvPr id="79" name="Picture 78">
              <a:extLst>
                <a:ext uri="{FF2B5EF4-FFF2-40B4-BE49-F238E27FC236}">
                  <a16:creationId xmlns:a16="http://schemas.microsoft.com/office/drawing/2014/main" id="{CDD5D5F0-7048-4601-BE45-4929D2924F79}"/>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471665" y="2324217"/>
              <a:ext cx="1624332" cy="345146"/>
            </a:xfrm>
            <a:prstGeom prst="rect">
              <a:avLst/>
            </a:prstGeom>
          </p:spPr>
        </p:pic>
        <p:pic>
          <p:nvPicPr>
            <p:cNvPr id="80" name="Picture 79">
              <a:extLst>
                <a:ext uri="{FF2B5EF4-FFF2-40B4-BE49-F238E27FC236}">
                  <a16:creationId xmlns:a16="http://schemas.microsoft.com/office/drawing/2014/main" id="{9419C6FA-376B-4119-9048-77B6256D2AB1}"/>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398827" y="2874165"/>
              <a:ext cx="677053" cy="683909"/>
            </a:xfrm>
            <a:prstGeom prst="rect">
              <a:avLst/>
            </a:prstGeom>
          </p:spPr>
        </p:pic>
        <p:pic>
          <p:nvPicPr>
            <p:cNvPr id="81" name="Picture 2" descr="https://greenbuildingph.files.wordpress.com/2014/10/pgbi_greeen_320x120b2.png">
              <a:extLst>
                <a:ext uri="{FF2B5EF4-FFF2-40B4-BE49-F238E27FC236}">
                  <a16:creationId xmlns:a16="http://schemas.microsoft.com/office/drawing/2014/main" id="{B77C27DA-C78D-4992-B3AC-BEC32C638BD4}"/>
                </a:ext>
              </a:extLst>
            </p:cNvPr>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r="9947"/>
            <a:stretch/>
          </p:blipFill>
          <p:spPr bwMode="auto">
            <a:xfrm>
              <a:off x="3399218" y="4177989"/>
              <a:ext cx="1858968" cy="77411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FF6D93C1-1A26-45E3-ADF8-C05B350625F1}"/>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904446" y="2969772"/>
              <a:ext cx="1269408" cy="472195"/>
            </a:xfrm>
            <a:prstGeom prst="rect">
              <a:avLst/>
            </a:prstGeom>
          </p:spPr>
        </p:pic>
        <p:pic>
          <p:nvPicPr>
            <p:cNvPr id="83" name="Picture 82">
              <a:extLst>
                <a:ext uri="{FF2B5EF4-FFF2-40B4-BE49-F238E27FC236}">
                  <a16:creationId xmlns:a16="http://schemas.microsoft.com/office/drawing/2014/main" id="{012B6FE6-ED58-42D7-9ECD-9E7B2923874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258032" y="2202355"/>
              <a:ext cx="1813629" cy="562850"/>
            </a:xfrm>
            <a:prstGeom prst="rect">
              <a:avLst/>
            </a:prstGeom>
          </p:spPr>
        </p:pic>
        <p:pic>
          <p:nvPicPr>
            <p:cNvPr id="84" name="Picture 2" descr="Image result for perkins eastman logo">
              <a:extLst>
                <a:ext uri="{FF2B5EF4-FFF2-40B4-BE49-F238E27FC236}">
                  <a16:creationId xmlns:a16="http://schemas.microsoft.com/office/drawing/2014/main" id="{7EEEB9C5-2CAA-44DF-BD3B-7E20A72D14B9}"/>
                </a:ext>
              </a:extLst>
            </p:cNvPr>
            <p:cNvPicPr>
              <a:picLocks noChangeAspect="1" noChangeArrowheads="1"/>
            </p:cNvPicPr>
            <p:nvPr/>
          </p:nvPicPr>
          <p:blipFill rotWithShape="1">
            <a:blip r:embed="rId32" cstate="email">
              <a:extLst>
                <a:ext uri="{28A0092B-C50C-407E-A947-70E740481C1C}">
                  <a14:useLocalDpi xmlns:a14="http://schemas.microsoft.com/office/drawing/2010/main"/>
                </a:ext>
              </a:extLst>
            </a:blip>
            <a:srcRect/>
            <a:stretch/>
          </p:blipFill>
          <p:spPr bwMode="auto">
            <a:xfrm>
              <a:off x="1892277" y="2426705"/>
              <a:ext cx="1814103" cy="22041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Image result for Artha Capital logo">
              <a:extLst>
                <a:ext uri="{FF2B5EF4-FFF2-40B4-BE49-F238E27FC236}">
                  <a16:creationId xmlns:a16="http://schemas.microsoft.com/office/drawing/2014/main" id="{A914826B-4CE5-4E5A-891A-398233416DFB}"/>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795919" y="1591331"/>
              <a:ext cx="1217231" cy="40595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Image result for bancolombia logo">
              <a:extLst>
                <a:ext uri="{FF2B5EF4-FFF2-40B4-BE49-F238E27FC236}">
                  <a16:creationId xmlns:a16="http://schemas.microsoft.com/office/drawing/2014/main" id="{801F8533-030D-4C8C-AC79-C53C6C24C465}"/>
                </a:ext>
              </a:extLst>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880919" y="2265161"/>
              <a:ext cx="1403844" cy="33000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EA640C86-9F17-4E06-B4BD-D8949B3787E3}"/>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2490530" y="4958319"/>
              <a:ext cx="674318" cy="666847"/>
            </a:xfrm>
            <a:prstGeom prst="rect">
              <a:avLst/>
            </a:prstGeom>
          </p:spPr>
        </p:pic>
        <p:pic>
          <p:nvPicPr>
            <p:cNvPr id="88" name="Picture 87">
              <a:extLst>
                <a:ext uri="{FF2B5EF4-FFF2-40B4-BE49-F238E27FC236}">
                  <a16:creationId xmlns:a16="http://schemas.microsoft.com/office/drawing/2014/main" id="{C1288FCE-2D7A-4E97-A087-0E0A759926EE}"/>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7100298" y="2772128"/>
              <a:ext cx="912785" cy="765216"/>
            </a:xfrm>
            <a:prstGeom prst="rect">
              <a:avLst/>
            </a:prstGeom>
          </p:spPr>
        </p:pic>
        <p:pic>
          <p:nvPicPr>
            <p:cNvPr id="89" name="Picture 88">
              <a:extLst>
                <a:ext uri="{FF2B5EF4-FFF2-40B4-BE49-F238E27FC236}">
                  <a16:creationId xmlns:a16="http://schemas.microsoft.com/office/drawing/2014/main" id="{BC23A443-1555-4E03-A1B8-9A8F6DA10A80}"/>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50283" y="4103570"/>
              <a:ext cx="1489408" cy="827449"/>
            </a:xfrm>
            <a:prstGeom prst="rect">
              <a:avLst/>
            </a:prstGeom>
          </p:spPr>
        </p:pic>
        <p:pic>
          <p:nvPicPr>
            <p:cNvPr id="90" name="Picture 6" descr="Image result for Davivienda logo">
              <a:extLst>
                <a:ext uri="{FF2B5EF4-FFF2-40B4-BE49-F238E27FC236}">
                  <a16:creationId xmlns:a16="http://schemas.microsoft.com/office/drawing/2014/main" id="{D2D08FEF-8CCD-42B1-954E-A5171C0E1237}"/>
                </a:ext>
              </a:extLst>
            </p:cNvPr>
            <p:cNvPicPr>
              <a:picLocks noChangeAspect="1" noChangeArrowheads="1"/>
            </p:cNvPicPr>
            <p:nvPr/>
          </p:nvPicPr>
          <p:blipFill rotWithShape="1">
            <a:blip r:embed="rId38" cstate="email">
              <a:extLst>
                <a:ext uri="{28A0092B-C50C-407E-A947-70E740481C1C}">
                  <a14:useLocalDpi xmlns:a14="http://schemas.microsoft.com/office/drawing/2010/main"/>
                </a:ext>
              </a:extLst>
            </a:blip>
            <a:srcRect/>
            <a:stretch/>
          </p:blipFill>
          <p:spPr bwMode="auto">
            <a:xfrm>
              <a:off x="975399" y="3656254"/>
              <a:ext cx="2206918" cy="53021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Image result for garanti logo">
              <a:extLst>
                <a:ext uri="{FF2B5EF4-FFF2-40B4-BE49-F238E27FC236}">
                  <a16:creationId xmlns:a16="http://schemas.microsoft.com/office/drawing/2014/main" id="{36BE74AD-56A4-4AB3-BD3A-251DC05820D1}"/>
                </a:ext>
              </a:extLst>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3399218" y="3680436"/>
              <a:ext cx="1355843" cy="52911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a:extLst>
                <a:ext uri="{FF2B5EF4-FFF2-40B4-BE49-F238E27FC236}">
                  <a16:creationId xmlns:a16="http://schemas.microsoft.com/office/drawing/2014/main" id="{38FB1B02-5B99-4683-AE39-0A597997E26E}"/>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5343136" y="4262542"/>
              <a:ext cx="1040598" cy="780449"/>
            </a:xfrm>
            <a:prstGeom prst="rect">
              <a:avLst/>
            </a:prstGeom>
          </p:spPr>
        </p:pic>
        <p:pic>
          <p:nvPicPr>
            <p:cNvPr id="93" name="Picture 4" descr="Image result for covestro logo">
              <a:extLst>
                <a:ext uri="{FF2B5EF4-FFF2-40B4-BE49-F238E27FC236}">
                  <a16:creationId xmlns:a16="http://schemas.microsoft.com/office/drawing/2014/main" id="{3E54E8EC-9B66-49FB-8F83-F45D2D85CBCD}"/>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4424469" y="5068036"/>
              <a:ext cx="745757" cy="74575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a:extLst>
                <a:ext uri="{FF2B5EF4-FFF2-40B4-BE49-F238E27FC236}">
                  <a16:creationId xmlns:a16="http://schemas.microsoft.com/office/drawing/2014/main" id="{45547A58-4592-472A-92F5-78C0FFAF9796}"/>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8022020" y="4410652"/>
              <a:ext cx="879504" cy="747865"/>
            </a:xfrm>
            <a:prstGeom prst="rect">
              <a:avLst/>
            </a:prstGeom>
          </p:spPr>
        </p:pic>
        <p:pic>
          <p:nvPicPr>
            <p:cNvPr id="95" name="Picture 94">
              <a:extLst>
                <a:ext uri="{FF2B5EF4-FFF2-40B4-BE49-F238E27FC236}">
                  <a16:creationId xmlns:a16="http://schemas.microsoft.com/office/drawing/2014/main" id="{D0AD46E4-39F5-44FD-BA76-4B05B75103D8}"/>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6468684" y="4451663"/>
              <a:ext cx="1789347" cy="543505"/>
            </a:xfrm>
            <a:prstGeom prst="rect">
              <a:avLst/>
            </a:prstGeom>
          </p:spPr>
        </p:pic>
        <p:pic>
          <p:nvPicPr>
            <p:cNvPr id="96" name="Picture 8" descr="Image result for archetype logo">
              <a:extLst>
                <a:ext uri="{FF2B5EF4-FFF2-40B4-BE49-F238E27FC236}">
                  <a16:creationId xmlns:a16="http://schemas.microsoft.com/office/drawing/2014/main" id="{3E9836BE-93AA-447A-AE6A-F533EA3B6EF5}"/>
                </a:ext>
              </a:extLst>
            </p:cNvPr>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5450173" y="6356146"/>
              <a:ext cx="1466720" cy="48505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Image result for asia green real estate logo">
              <a:extLst>
                <a:ext uri="{FF2B5EF4-FFF2-40B4-BE49-F238E27FC236}">
                  <a16:creationId xmlns:a16="http://schemas.microsoft.com/office/drawing/2014/main" id="{5F7FF033-9D34-43ED-A76D-AB7CEF70FC96}"/>
                </a:ext>
              </a:extLst>
            </p:cNvPr>
            <p:cNvPicPr>
              <a:picLocks noChangeAspect="1" noChangeArrowheads="1"/>
            </p:cNvPicPr>
            <p:nvPr/>
          </p:nvPicPr>
          <p:blipFill rotWithShape="1">
            <a:blip r:embed="rId45" cstate="email">
              <a:extLst>
                <a:ext uri="{28A0092B-C50C-407E-A947-70E740481C1C}">
                  <a14:useLocalDpi xmlns:a14="http://schemas.microsoft.com/office/drawing/2010/main"/>
                </a:ext>
              </a:extLst>
            </a:blip>
            <a:srcRect/>
            <a:stretch/>
          </p:blipFill>
          <p:spPr bwMode="auto">
            <a:xfrm>
              <a:off x="4465404" y="5962283"/>
              <a:ext cx="805530" cy="82394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a:extLst>
                <a:ext uri="{FF2B5EF4-FFF2-40B4-BE49-F238E27FC236}">
                  <a16:creationId xmlns:a16="http://schemas.microsoft.com/office/drawing/2014/main" id="{83E4A216-9A5C-4274-81A5-7E8EAA7886B0}"/>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1683944" y="6314014"/>
              <a:ext cx="2566690" cy="315941"/>
            </a:xfrm>
            <a:prstGeom prst="rect">
              <a:avLst/>
            </a:prstGeom>
          </p:spPr>
        </p:pic>
      </p:grpSp>
    </p:spTree>
    <p:extLst>
      <p:ext uri="{BB962C8B-B14F-4D97-AF65-F5344CB8AC3E}">
        <p14:creationId xmlns:p14="http://schemas.microsoft.com/office/powerpoint/2010/main" val="269003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27037"/>
            <a:ext cx="8534400" cy="2011363"/>
          </a:xfrm>
        </p:spPr>
        <p:txBody>
          <a:bodyPr/>
          <a:lstStyle/>
          <a:p>
            <a:pPr marL="0" indent="0" algn="ctr" fontAlgn="base">
              <a:spcBef>
                <a:spcPts val="0"/>
              </a:spcBef>
              <a:buNone/>
            </a:pPr>
            <a:r>
              <a:rPr lang="en-US" sz="2800" dirty="0">
                <a:solidFill>
                  <a:schemeClr val="bg1">
                    <a:lumMod val="50000"/>
                  </a:schemeClr>
                </a:solidFill>
              </a:rPr>
              <a:t>TẠO NÊN </a:t>
            </a:r>
            <a:r>
              <a:rPr lang="en-US" sz="2800" b="1" dirty="0">
                <a:solidFill>
                  <a:schemeClr val="bg1">
                    <a:lumMod val="50000"/>
                  </a:schemeClr>
                </a:solidFill>
              </a:rPr>
              <a:t>GIÁ TRỊ </a:t>
            </a:r>
            <a:r>
              <a:rPr lang="en-US" sz="2800" dirty="0">
                <a:solidFill>
                  <a:schemeClr val="bg1">
                    <a:lumMod val="50000"/>
                  </a:schemeClr>
                </a:solidFill>
              </a:rPr>
              <a:t>CHO KHÁCH HÀNG QUA EDGE. </a:t>
            </a:r>
            <a:r>
              <a:rPr lang="en-US" sz="2800" b="1" dirty="0">
                <a:solidFill>
                  <a:schemeClr val="bg1">
                    <a:lumMod val="50000"/>
                  </a:schemeClr>
                </a:solidFill>
              </a:rPr>
              <a:t>________</a:t>
            </a:r>
          </a:p>
          <a:p>
            <a:pPr marL="0" indent="0">
              <a:buNone/>
            </a:pP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78035"/>
            <a:ext cx="9144000" cy="5063091"/>
          </a:xfrm>
          <a:prstGeom prst="rect">
            <a:avLst/>
          </a:prstGeom>
        </p:spPr>
      </p:pic>
    </p:spTree>
    <p:extLst>
      <p:ext uri="{BB962C8B-B14F-4D97-AF65-F5344CB8AC3E}">
        <p14:creationId xmlns:p14="http://schemas.microsoft.com/office/powerpoint/2010/main" val="428963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5729" y="2667000"/>
            <a:ext cx="4595507" cy="1168400"/>
          </a:xfrm>
          <a:prstGeom prst="rect">
            <a:avLst/>
          </a:prstGeom>
        </p:spPr>
      </p:pic>
      <p:sp>
        <p:nvSpPr>
          <p:cNvPr id="11" name="TextBox 10"/>
          <p:cNvSpPr txBox="1"/>
          <p:nvPr/>
        </p:nvSpPr>
        <p:spPr>
          <a:xfrm>
            <a:off x="2080001" y="3060249"/>
            <a:ext cx="4824536" cy="646331"/>
          </a:xfrm>
          <a:prstGeom prst="rect">
            <a:avLst/>
          </a:prstGeom>
          <a:noFill/>
        </p:spPr>
        <p:txBody>
          <a:bodyPr wrap="square" rtlCol="0">
            <a:spAutoFit/>
          </a:bodyPr>
          <a:lstStyle/>
          <a:p>
            <a:r>
              <a:rPr lang="en-US" sz="3600" dirty="0">
                <a:solidFill>
                  <a:srgbClr val="00A7D4"/>
                </a:solidFill>
              </a:rPr>
              <a:t>www.edgebuildings.com</a:t>
            </a:r>
            <a:endParaRPr lang="en-US" sz="3000" dirty="0">
              <a:solidFill>
                <a:srgbClr val="00A7D4"/>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1441" y="1805733"/>
            <a:ext cx="5292447" cy="2776561"/>
          </a:xfrm>
          <a:prstGeom prst="rect">
            <a:avLst/>
          </a:prstGeom>
        </p:spPr>
      </p:pic>
      <p:sp>
        <p:nvSpPr>
          <p:cNvPr id="5" name="Rectangle 4"/>
          <p:cNvSpPr/>
          <p:nvPr/>
        </p:nvSpPr>
        <p:spPr>
          <a:xfrm>
            <a:off x="2628900" y="1657350"/>
            <a:ext cx="97155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C6B9C712-877B-4E0E-9270-8336C12BF0E4}"/>
              </a:ext>
            </a:extLst>
          </p:cNvPr>
          <p:cNvSpPr txBox="1"/>
          <p:nvPr/>
        </p:nvSpPr>
        <p:spPr>
          <a:xfrm>
            <a:off x="2323160" y="5236645"/>
            <a:ext cx="4338217" cy="1200329"/>
          </a:xfrm>
          <a:prstGeom prst="rect">
            <a:avLst/>
          </a:prstGeom>
          <a:noFill/>
        </p:spPr>
        <p:txBody>
          <a:bodyPr wrap="square" rtlCol="0">
            <a:spAutoFit/>
          </a:bodyPr>
          <a:lstStyle/>
          <a:p>
            <a:pPr algn="ctr"/>
            <a:r>
              <a:rPr lang="en-US" b="1" dirty="0"/>
              <a:t>Nguyễn Thu Nhàn</a:t>
            </a:r>
          </a:p>
          <a:p>
            <a:pPr algn="ctr"/>
            <a:r>
              <a:rPr lang="en-US" dirty="0"/>
              <a:t>Quản lý Chuoeng trình Công trình xanh IFC</a:t>
            </a:r>
          </a:p>
          <a:p>
            <a:pPr algn="ctr"/>
            <a:r>
              <a:rPr lang="en-US" dirty="0">
                <a:hlinkClick r:id="rId5"/>
              </a:rPr>
              <a:t>nnhan@ifc.org</a:t>
            </a:r>
            <a:r>
              <a:rPr lang="en-US" dirty="0"/>
              <a:t> </a:t>
            </a:r>
          </a:p>
          <a:p>
            <a:pPr algn="ctr"/>
            <a:r>
              <a:rPr lang="en-US" dirty="0"/>
              <a:t>(+84) 912172672</a:t>
            </a:r>
          </a:p>
        </p:txBody>
      </p:sp>
    </p:spTree>
    <p:extLst>
      <p:ext uri="{BB962C8B-B14F-4D97-AF65-F5344CB8AC3E}">
        <p14:creationId xmlns:p14="http://schemas.microsoft.com/office/powerpoint/2010/main" val="30410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subTnLst>
                                </p:cTn>
                              </p:par>
                            </p:childTnLst>
                          </p:cTn>
                        </p:par>
                        <p:par>
                          <p:cTn id="8" fill="hold">
                            <p:stCondLst>
                              <p:cond delay="40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subTnLst>
                                    <p:set>
                                      <p:cBhvr override="childStyle">
                                        <p:cTn dur="1" fill="hold" display="0" masterRel="sameClick" afterEffect="1">
                                          <p:stCondLst>
                                            <p:cond evt="end" delay="0">
                                              <p:tn val="9"/>
                                            </p:cond>
                                          </p:stCondLst>
                                        </p:cTn>
                                        <p:tgtEl>
                                          <p:spTgt spid="2"/>
                                        </p:tgtEl>
                                        <p:attrNameLst>
                                          <p:attrName>style.visibility</p:attrName>
                                        </p:attrNameLst>
                                      </p:cBhvr>
                                      <p:to>
                                        <p:strVal val="hidden"/>
                                      </p:to>
                                    </p:set>
                                  </p:subTnLst>
                                </p:cTn>
                              </p:par>
                            </p:childTnLst>
                          </p:cTn>
                        </p:par>
                        <p:par>
                          <p:cTn id="12" fill="hold">
                            <p:stCondLst>
                              <p:cond delay="8000"/>
                            </p:stCondLst>
                            <p:childTnLst>
                              <p:par>
                                <p:cTn id="13" presetID="10" presetClass="entr" presetSubtype="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7038"/>
            <a:ext cx="9144000" cy="1784534"/>
          </a:xfrm>
        </p:spPr>
        <p:txBody>
          <a:bodyPr>
            <a:normAutofit fontScale="25000" lnSpcReduction="20000"/>
          </a:bodyPr>
          <a:lstStyle/>
          <a:p>
            <a:pPr marL="0" indent="0" algn="ctr" fontAlgn="base">
              <a:lnSpc>
                <a:spcPct val="120000"/>
              </a:lnSpc>
              <a:spcBef>
                <a:spcPts val="0"/>
              </a:spcBef>
              <a:buNone/>
            </a:pPr>
            <a:r>
              <a:rPr lang="en-US" sz="9600" cap="all" dirty="0">
                <a:solidFill>
                  <a:schemeClr val="bg1">
                    <a:lumMod val="50000"/>
                  </a:schemeClr>
                </a:solidFill>
                <a:latin typeface="Arial" panose="020B0604020202020204" pitchFamily="34" charset="0"/>
                <a:cs typeface="Arial" panose="020B0604020202020204" pitchFamily="34" charset="0"/>
              </a:rPr>
              <a:t>EDGE GIÚP VIỆC THIẾT KẾ &amp; chứng nhận công trình xanh </a:t>
            </a:r>
            <a:r>
              <a:rPr lang="en-US" sz="9600" b="1" cap="all" dirty="0">
                <a:solidFill>
                  <a:schemeClr val="bg1">
                    <a:lumMod val="50000"/>
                  </a:schemeClr>
                </a:solidFill>
                <a:latin typeface="Arial" panose="020B0604020202020204" pitchFamily="34" charset="0"/>
                <a:cs typeface="Arial" panose="020B0604020202020204" pitchFamily="34" charset="0"/>
              </a:rPr>
              <a:t>NHANH CHÓNG, DỄ DÀNG </a:t>
            </a:r>
            <a:r>
              <a:rPr lang="en-US" sz="9600" cap="all" dirty="0">
                <a:solidFill>
                  <a:schemeClr val="bg1">
                    <a:lumMod val="50000"/>
                  </a:schemeClr>
                </a:solidFill>
                <a:latin typeface="Arial" panose="020B0604020202020204" pitchFamily="34" charset="0"/>
                <a:cs typeface="Arial" panose="020B0604020202020204" pitchFamily="34" charset="0"/>
              </a:rPr>
              <a:t>và </a:t>
            </a:r>
            <a:r>
              <a:rPr lang="en-US" sz="9600" b="1" cap="all" dirty="0">
                <a:solidFill>
                  <a:schemeClr val="bg1">
                    <a:lumMod val="50000"/>
                  </a:schemeClr>
                </a:solidFill>
                <a:latin typeface="Arial" panose="020B0604020202020204" pitchFamily="34" charset="0"/>
                <a:cs typeface="Arial" panose="020B0604020202020204" pitchFamily="34" charset="0"/>
              </a:rPr>
              <a:t>ÍT TỐN KÉM</a:t>
            </a:r>
            <a:r>
              <a:rPr lang="en-US" sz="9600" cap="all" dirty="0">
                <a:solidFill>
                  <a:schemeClr val="bg1">
                    <a:lumMod val="50000"/>
                  </a:schemeClr>
                </a:solidFill>
                <a:latin typeface="Arial" panose="020B0604020202020204" pitchFamily="34" charset="0"/>
                <a:cs typeface="Arial" panose="020B0604020202020204" pitchFamily="34" charset="0"/>
              </a:rPr>
              <a:t> HƠN bao giờ hết.</a:t>
            </a:r>
          </a:p>
          <a:p>
            <a:pPr marL="0" indent="0" algn="ctr" fontAlgn="base">
              <a:lnSpc>
                <a:spcPct val="120000"/>
              </a:lnSpc>
              <a:spcBef>
                <a:spcPts val="0"/>
              </a:spcBef>
              <a:buNone/>
            </a:pPr>
            <a:r>
              <a:rPr lang="en-US" sz="9600" b="1" cap="all" dirty="0">
                <a:solidFill>
                  <a:schemeClr val="bg1">
                    <a:lumMod val="50000"/>
                  </a:schemeClr>
                </a:solidFill>
                <a:latin typeface="Arial" panose="020B0604020202020204" pitchFamily="34" charset="0"/>
                <a:cs typeface="Arial" panose="020B0604020202020204" pitchFamily="34" charset="0"/>
              </a:rPr>
              <a:t>________</a:t>
            </a:r>
          </a:p>
          <a:p>
            <a:pPr marL="0" indent="0" algn="ctr" fontAlgn="base">
              <a:lnSpc>
                <a:spcPct val="120000"/>
              </a:lnSpc>
              <a:spcBef>
                <a:spcPts val="0"/>
              </a:spcBef>
              <a:buNone/>
            </a:pPr>
            <a:endParaRPr lang="en-US" sz="6000" dirty="0"/>
          </a:p>
          <a:p>
            <a:pPr marL="0" indent="0" algn="ctr" fontAlgn="base">
              <a:buNone/>
            </a:pPr>
            <a:endParaRPr lang="en-US" cap="all" dirty="0"/>
          </a:p>
          <a:p>
            <a:pPr marL="0" indent="0" fontAlgn="base">
              <a:buNone/>
            </a:pPr>
            <a:endParaRPr lang="en-US" cap="all" dirty="0"/>
          </a:p>
          <a:p>
            <a:pPr marL="0" indent="0">
              <a:buNone/>
            </a:pPr>
            <a:endParaRPr lang="en-US" dirty="0"/>
          </a:p>
          <a:p>
            <a:pPr marL="0" indent="0">
              <a:buNone/>
            </a:pPr>
            <a:endParaRPr lang="en-US" dirty="0"/>
          </a:p>
        </p:txBody>
      </p:sp>
      <p:sp>
        <p:nvSpPr>
          <p:cNvPr id="2" name="Rectangle 1"/>
          <p:cNvSpPr/>
          <p:nvPr/>
        </p:nvSpPr>
        <p:spPr>
          <a:xfrm>
            <a:off x="228600" y="5596106"/>
            <a:ext cx="8686800" cy="707886"/>
          </a:xfrm>
          <a:prstGeom prst="rect">
            <a:avLst/>
          </a:prstGeom>
        </p:spPr>
        <p:txBody>
          <a:bodyPr wrap="square">
            <a:spAutoFit/>
          </a:bodyPr>
          <a:lstStyle/>
          <a:p>
            <a:pPr algn="ctr" fontAlgn="base"/>
            <a:r>
              <a:rPr lang="en-US" sz="2000" dirty="0">
                <a:solidFill>
                  <a:schemeClr val="bg1">
                    <a:lumMod val="50000"/>
                  </a:schemeClr>
                </a:solidFill>
              </a:rPr>
              <a:t>EDGE là một sáng kiến của Tổ chức Tài chính Quốc tế (IFC), một thành viên của Nhóm Ngân hàng Thế giới.</a:t>
            </a:r>
            <a:endParaRPr lang="en-US" dirty="0">
              <a:solidFill>
                <a:schemeClr val="bg1">
                  <a:lumMod val="50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8442" y="2489383"/>
            <a:ext cx="5207585" cy="2284143"/>
          </a:xfrm>
          <a:prstGeom prst="rect">
            <a:avLst/>
          </a:prstGeom>
        </p:spPr>
      </p:pic>
    </p:spTree>
    <p:extLst>
      <p:ext uri="{BB962C8B-B14F-4D97-AF65-F5344CB8AC3E}">
        <p14:creationId xmlns:p14="http://schemas.microsoft.com/office/powerpoint/2010/main" val="155549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81771"/>
            <a:ext cx="9143999" cy="6094934"/>
          </a:xfrm>
          <a:prstGeom prst="rect">
            <a:avLst/>
          </a:prstGeom>
        </p:spPr>
      </p:pic>
      <p:sp>
        <p:nvSpPr>
          <p:cNvPr id="3" name="Content Placeholder 2"/>
          <p:cNvSpPr txBox="1">
            <a:spLocks/>
          </p:cNvSpPr>
          <p:nvPr/>
        </p:nvSpPr>
        <p:spPr>
          <a:xfrm>
            <a:off x="134022" y="457201"/>
            <a:ext cx="8841529" cy="924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0"/>
              </a:spcBef>
              <a:buNone/>
            </a:pPr>
            <a:r>
              <a:rPr lang="en-US" cap="all" dirty="0">
                <a:solidFill>
                  <a:schemeClr val="bg1">
                    <a:lumMod val="50000"/>
                  </a:schemeClr>
                </a:solidFill>
              </a:rPr>
              <a:t>Làm sao để chọn các giải pháp khi </a:t>
            </a:r>
            <a:r>
              <a:rPr lang="en-US" b="1" cap="all" dirty="0">
                <a:solidFill>
                  <a:schemeClr val="bg1">
                    <a:lumMod val="50000"/>
                  </a:schemeClr>
                </a:solidFill>
              </a:rPr>
              <a:t>thiết kế xanh? </a:t>
            </a:r>
          </a:p>
          <a:p>
            <a:pPr marL="0" indent="0" algn="ctr" fontAlgn="base">
              <a:spcBef>
                <a:spcPts val="0"/>
              </a:spcBef>
              <a:buFont typeface="Arial" panose="020B0604020202020204" pitchFamily="34" charset="0"/>
              <a:buNone/>
            </a:pPr>
            <a:endParaRPr lang="en-US" cap="all" dirty="0"/>
          </a:p>
          <a:p>
            <a:pPr marL="0" indent="0" algn="ctr" fontAlgn="base">
              <a:buFont typeface="Arial" panose="020B0604020202020204" pitchFamily="34" charset="0"/>
              <a:buNone/>
            </a:pPr>
            <a:endParaRPr lang="en-US" cap="all" dirty="0"/>
          </a:p>
        </p:txBody>
      </p:sp>
    </p:spTree>
    <p:extLst>
      <p:ext uri="{BB962C8B-B14F-4D97-AF65-F5344CB8AC3E}">
        <p14:creationId xmlns:p14="http://schemas.microsoft.com/office/powerpoint/2010/main" val="41689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90155" y="1948486"/>
            <a:ext cx="6598337" cy="487244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454632"/>
            <a:ext cx="9143999" cy="1905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Bef>
                <a:spcPts val="0"/>
              </a:spcBef>
              <a:buNone/>
            </a:pPr>
            <a:r>
              <a:rPr lang="en-US" sz="2800" cap="all" dirty="0"/>
              <a:t>LÀM THẾ NÀO ĐỂ NÂNG CAO GIÁ TRỊ quảng bá Cho CÔNG TRÌNH bằng </a:t>
            </a:r>
            <a:r>
              <a:rPr lang="en-US" sz="2800" b="1" cap="all" dirty="0"/>
              <a:t>việc xanh hóa?</a:t>
            </a:r>
          </a:p>
          <a:p>
            <a:pPr marL="0" indent="0" algn="ctr" fontAlgn="base">
              <a:spcBef>
                <a:spcPts val="0"/>
              </a:spcBef>
              <a:buNone/>
            </a:pPr>
            <a:r>
              <a:rPr lang="en-US" sz="2800" b="1" cap="all" dirty="0"/>
              <a:t>________</a:t>
            </a:r>
            <a:endParaRPr lang="en-US" sz="2800" dirty="0"/>
          </a:p>
        </p:txBody>
      </p:sp>
    </p:spTree>
    <p:extLst>
      <p:ext uri="{BB962C8B-B14F-4D97-AF65-F5344CB8AC3E}">
        <p14:creationId xmlns:p14="http://schemas.microsoft.com/office/powerpoint/2010/main" val="40609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E86FE8-F64E-4CF9-BBDA-26940DF89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592" y="3357672"/>
            <a:ext cx="2743200" cy="1910389"/>
          </a:xfrm>
          <a:prstGeom prst="rect">
            <a:avLst/>
          </a:prstGeom>
        </p:spPr>
      </p:pic>
      <p:grpSp>
        <p:nvGrpSpPr>
          <p:cNvPr id="2" name="Group 1"/>
          <p:cNvGrpSpPr/>
          <p:nvPr/>
        </p:nvGrpSpPr>
        <p:grpSpPr>
          <a:xfrm>
            <a:off x="3749451" y="3474667"/>
            <a:ext cx="1676400" cy="1676400"/>
            <a:chOff x="3597442" y="3810000"/>
            <a:chExt cx="1676400" cy="1676400"/>
          </a:xfrm>
        </p:grpSpPr>
        <p:sp>
          <p:nvSpPr>
            <p:cNvPr id="8" name="Oval 7"/>
            <p:cNvSpPr/>
            <p:nvPr/>
          </p:nvSpPr>
          <p:spPr>
            <a:xfrm>
              <a:off x="3597442" y="3810000"/>
              <a:ext cx="1676400" cy="1676400"/>
            </a:xfrm>
            <a:prstGeom prst="ellipse">
              <a:avLst/>
            </a:prstGeom>
            <a:solidFill>
              <a:srgbClr val="92D05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9" name="TextBox 8"/>
            <p:cNvSpPr txBox="1"/>
            <p:nvPr/>
          </p:nvSpPr>
          <p:spPr>
            <a:xfrm>
              <a:off x="3849214" y="4105781"/>
              <a:ext cx="1330814" cy="1015663"/>
            </a:xfrm>
            <a:prstGeom prst="rect">
              <a:avLst/>
            </a:prstGeom>
            <a:noFill/>
          </p:spPr>
          <p:txBody>
            <a:bodyPr wrap="none" rtlCol="0">
              <a:spAutoFit/>
            </a:bodyPr>
            <a:lstStyle/>
            <a:p>
              <a:r>
                <a:rPr lang="en-US" sz="6000" b="1" dirty="0">
                  <a:solidFill>
                    <a:schemeClr val="bg1"/>
                  </a:solidFill>
                </a:rPr>
                <a:t>20</a:t>
              </a:r>
              <a:r>
                <a:rPr lang="en-US" sz="4000" b="1" dirty="0">
                  <a:solidFill>
                    <a:schemeClr val="bg1"/>
                  </a:solidFill>
                </a:rPr>
                <a:t>%</a:t>
              </a:r>
            </a:p>
          </p:txBody>
        </p:sp>
      </p:grpSp>
      <p:sp>
        <p:nvSpPr>
          <p:cNvPr id="16" name="Content Placeholder 2"/>
          <p:cNvSpPr>
            <a:spLocks noGrp="1"/>
          </p:cNvSpPr>
          <p:nvPr>
            <p:ph idx="1"/>
          </p:nvPr>
        </p:nvSpPr>
        <p:spPr>
          <a:xfrm>
            <a:off x="0" y="436736"/>
            <a:ext cx="9144000" cy="2143210"/>
          </a:xfrm>
        </p:spPr>
        <p:txBody>
          <a:bodyPr>
            <a:normAutofit/>
          </a:bodyPr>
          <a:lstStyle/>
          <a:p>
            <a:pPr marL="0" indent="0" algn="ctr" fontAlgn="base">
              <a:spcBef>
                <a:spcPts val="0"/>
              </a:spcBef>
              <a:buNone/>
            </a:pPr>
            <a:r>
              <a:rPr lang="en-US" b="1" cap="all" dirty="0">
                <a:solidFill>
                  <a:schemeClr val="bg1">
                    <a:lumMod val="50000"/>
                  </a:schemeClr>
                </a:solidFill>
              </a:rPr>
              <a:t>GIẢI PHÁP chính là EDGE: </a:t>
            </a:r>
            <a:r>
              <a:rPr lang="en-US" cap="all" dirty="0">
                <a:solidFill>
                  <a:schemeClr val="bg1">
                    <a:lumMod val="50000"/>
                  </a:schemeClr>
                </a:solidFill>
              </a:rPr>
              <a:t>MỘT PHẦN MỀM, MỘT TIÊU CHUẨN, MỘT HỆ THỐNG CHỨNG NHẬN CÔNG TRÌNH XANH.</a:t>
            </a:r>
          </a:p>
          <a:p>
            <a:pPr marL="0" indent="0" algn="ctr" fontAlgn="base">
              <a:spcBef>
                <a:spcPts val="0"/>
              </a:spcBef>
              <a:buNone/>
            </a:pPr>
            <a:r>
              <a:rPr lang="en-US" b="1" cap="all" dirty="0"/>
              <a:t>________</a:t>
            </a:r>
            <a:endParaRPr lang="en-US" dirty="0"/>
          </a:p>
        </p:txBody>
      </p:sp>
      <p:sp>
        <p:nvSpPr>
          <p:cNvPr id="12" name="Rectangle 11"/>
          <p:cNvSpPr/>
          <p:nvPr/>
        </p:nvSpPr>
        <p:spPr>
          <a:xfrm>
            <a:off x="370592" y="2703578"/>
            <a:ext cx="2743200" cy="3200400"/>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200218" y="2703579"/>
            <a:ext cx="2743200" cy="3200400"/>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29136" y="2703579"/>
            <a:ext cx="2743200" cy="3200400"/>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D40F99C-59DC-4F7E-A9C4-DDE8FFD99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186" y="3098964"/>
            <a:ext cx="1733575" cy="2452119"/>
          </a:xfrm>
          <a:prstGeom prst="rect">
            <a:avLst/>
          </a:prstGeom>
        </p:spPr>
      </p:pic>
    </p:spTree>
    <p:extLst>
      <p:ext uri="{BB962C8B-B14F-4D97-AF65-F5344CB8AC3E}">
        <p14:creationId xmlns:p14="http://schemas.microsoft.com/office/powerpoint/2010/main" val="335036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754488" y="2765627"/>
            <a:ext cx="1676400" cy="1676400"/>
            <a:chOff x="6232872" y="4173435"/>
            <a:chExt cx="1676400" cy="1676400"/>
          </a:xfrm>
        </p:grpSpPr>
        <p:sp>
          <p:nvSpPr>
            <p:cNvPr id="17" name="Oval 16"/>
            <p:cNvSpPr/>
            <p:nvPr/>
          </p:nvSpPr>
          <p:spPr>
            <a:xfrm>
              <a:off x="6232872" y="4173435"/>
              <a:ext cx="1676400" cy="167640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357381" y="4244196"/>
              <a:ext cx="1330814" cy="1015663"/>
            </a:xfrm>
            <a:prstGeom prst="rect">
              <a:avLst/>
            </a:prstGeom>
            <a:noFill/>
          </p:spPr>
          <p:txBody>
            <a:bodyPr wrap="none" rtlCol="0">
              <a:spAutoFit/>
            </a:bodyPr>
            <a:lstStyle/>
            <a:p>
              <a:r>
                <a:rPr lang="en-US" sz="6000" b="1" dirty="0">
                  <a:solidFill>
                    <a:schemeClr val="bg1"/>
                  </a:solidFill>
                </a:rPr>
                <a:t>20</a:t>
              </a:r>
              <a:r>
                <a:rPr lang="en-US" sz="4000" b="1" dirty="0">
                  <a:solidFill>
                    <a:schemeClr val="bg1"/>
                  </a:solidFill>
                </a:rPr>
                <a:t>%</a:t>
              </a:r>
            </a:p>
          </p:txBody>
        </p:sp>
        <p:sp>
          <p:nvSpPr>
            <p:cNvPr id="32" name="Rectangle 31"/>
            <p:cNvSpPr/>
            <p:nvPr/>
          </p:nvSpPr>
          <p:spPr>
            <a:xfrm>
              <a:off x="6544710" y="5039490"/>
              <a:ext cx="1115242" cy="461665"/>
            </a:xfrm>
            <a:prstGeom prst="rect">
              <a:avLst/>
            </a:prstGeom>
            <a:noFill/>
          </p:spPr>
          <p:txBody>
            <a:bodyPr wrap="none" lIns="91440" tIns="45720" rIns="91440" bIns="45720">
              <a:spAutoFit/>
            </a:bodyPr>
            <a:lstStyle/>
            <a:p>
              <a:pPr algn="ctr"/>
              <a:r>
                <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Vật liệu</a:t>
              </a:r>
            </a:p>
          </p:txBody>
        </p:sp>
      </p:grpSp>
      <p:grpSp>
        <p:nvGrpSpPr>
          <p:cNvPr id="21" name="Group 20"/>
          <p:cNvGrpSpPr/>
          <p:nvPr/>
        </p:nvGrpSpPr>
        <p:grpSpPr>
          <a:xfrm>
            <a:off x="3747429" y="2738029"/>
            <a:ext cx="1701777" cy="1676400"/>
            <a:chOff x="1163224" y="4325835"/>
            <a:chExt cx="1701777" cy="1676400"/>
          </a:xfrm>
        </p:grpSpPr>
        <p:sp>
          <p:nvSpPr>
            <p:cNvPr id="15" name="Oval 14"/>
            <p:cNvSpPr/>
            <p:nvPr/>
          </p:nvSpPr>
          <p:spPr>
            <a:xfrm>
              <a:off x="1163224" y="4325835"/>
              <a:ext cx="1676400" cy="1676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414903" y="4419600"/>
              <a:ext cx="1330814" cy="1015663"/>
            </a:xfrm>
            <a:prstGeom prst="rect">
              <a:avLst/>
            </a:prstGeom>
            <a:noFill/>
          </p:spPr>
          <p:txBody>
            <a:bodyPr wrap="none" rtlCol="0">
              <a:spAutoFit/>
            </a:bodyPr>
            <a:lstStyle/>
            <a:p>
              <a:r>
                <a:rPr lang="en-US" sz="6000" b="1" dirty="0">
                  <a:solidFill>
                    <a:schemeClr val="bg1"/>
                  </a:solidFill>
                </a:rPr>
                <a:t>20</a:t>
              </a:r>
              <a:r>
                <a:rPr lang="en-US" sz="4000" b="1" dirty="0">
                  <a:solidFill>
                    <a:schemeClr val="bg1"/>
                  </a:solidFill>
                </a:rPr>
                <a:t>%</a:t>
              </a:r>
            </a:p>
          </p:txBody>
        </p:sp>
        <p:sp>
          <p:nvSpPr>
            <p:cNvPr id="33" name="Rectangle 32"/>
            <p:cNvSpPr/>
            <p:nvPr/>
          </p:nvSpPr>
          <p:spPr>
            <a:xfrm>
              <a:off x="1218396" y="5114569"/>
              <a:ext cx="1646605" cy="461665"/>
            </a:xfrm>
            <a:prstGeom prst="rect">
              <a:avLst/>
            </a:prstGeom>
            <a:noFill/>
          </p:spPr>
          <p:txBody>
            <a:bodyPr wrap="none" lIns="91440" tIns="45720" rIns="91440" bIns="45720">
              <a:spAutoFit/>
            </a:bodyPr>
            <a:lstStyle/>
            <a:p>
              <a:pPr algn="ctr"/>
              <a:r>
                <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Năng lượng</a:t>
              </a:r>
            </a:p>
          </p:txBody>
        </p:sp>
      </p:grpSp>
      <p:grpSp>
        <p:nvGrpSpPr>
          <p:cNvPr id="34" name="Group 33"/>
          <p:cNvGrpSpPr/>
          <p:nvPr/>
        </p:nvGrpSpPr>
        <p:grpSpPr>
          <a:xfrm>
            <a:off x="3747222" y="2751828"/>
            <a:ext cx="1676400" cy="1676400"/>
            <a:chOff x="3674014" y="5144668"/>
            <a:chExt cx="1676400" cy="1676400"/>
          </a:xfrm>
        </p:grpSpPr>
        <p:sp>
          <p:nvSpPr>
            <p:cNvPr id="16" name="Oval 15"/>
            <p:cNvSpPr/>
            <p:nvPr/>
          </p:nvSpPr>
          <p:spPr>
            <a:xfrm>
              <a:off x="3674014" y="5144668"/>
              <a:ext cx="1676400" cy="1676400"/>
            </a:xfrm>
            <a:prstGeom prst="ellipse">
              <a:avLst/>
            </a:prstGeom>
            <a:solidFill>
              <a:srgbClr val="389F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891065" y="5223874"/>
              <a:ext cx="1330814" cy="1015663"/>
            </a:xfrm>
            <a:prstGeom prst="rect">
              <a:avLst/>
            </a:prstGeom>
            <a:noFill/>
          </p:spPr>
          <p:txBody>
            <a:bodyPr wrap="none" rtlCol="0">
              <a:spAutoFit/>
            </a:bodyPr>
            <a:lstStyle/>
            <a:p>
              <a:r>
                <a:rPr lang="en-US" sz="6000" b="1" dirty="0">
                  <a:solidFill>
                    <a:schemeClr val="bg1"/>
                  </a:solidFill>
                </a:rPr>
                <a:t>20</a:t>
              </a:r>
              <a:r>
                <a:rPr lang="en-US" sz="4000" b="1" dirty="0">
                  <a:solidFill>
                    <a:schemeClr val="bg1"/>
                  </a:solidFill>
                </a:rPr>
                <a:t>%</a:t>
              </a:r>
            </a:p>
          </p:txBody>
        </p:sp>
        <p:sp>
          <p:nvSpPr>
            <p:cNvPr id="31" name="Rectangle 30"/>
            <p:cNvSpPr/>
            <p:nvPr/>
          </p:nvSpPr>
          <p:spPr>
            <a:xfrm>
              <a:off x="4027188" y="5978845"/>
              <a:ext cx="877163" cy="461665"/>
            </a:xfrm>
            <a:prstGeom prst="rect">
              <a:avLst/>
            </a:prstGeom>
            <a:noFill/>
          </p:spPr>
          <p:txBody>
            <a:bodyPr wrap="none" lIns="91440" tIns="45720" rIns="91440" bIns="45720">
              <a:spAutoFit/>
            </a:bodyPr>
            <a:lstStyle/>
            <a:p>
              <a:pPr algn="ctr"/>
              <a:r>
                <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Nước</a:t>
              </a:r>
            </a:p>
          </p:txBody>
        </p:sp>
      </p:grpSp>
      <p:sp>
        <p:nvSpPr>
          <p:cNvPr id="13" name="Oval 12"/>
          <p:cNvSpPr/>
          <p:nvPr/>
        </p:nvSpPr>
        <p:spPr>
          <a:xfrm>
            <a:off x="3475584" y="2419442"/>
            <a:ext cx="2152346" cy="2152346"/>
          </a:xfrm>
          <a:prstGeom prst="ellipse">
            <a:avLst/>
          </a:prstGeom>
          <a:gradFill flip="none" rotWithShape="1">
            <a:gsLst>
              <a:gs pos="41000">
                <a:srgbClr val="92D050">
                  <a:shade val="30000"/>
                  <a:satMod val="115000"/>
                </a:srgbClr>
              </a:gs>
              <a:gs pos="63000">
                <a:srgbClr val="92D050">
                  <a:shade val="67500"/>
                  <a:satMod val="115000"/>
                </a:srgbClr>
              </a:gs>
              <a:gs pos="100000">
                <a:srgbClr val="92D050">
                  <a:shade val="100000"/>
                  <a:satMod val="115000"/>
                </a:srgb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cap="all" dirty="0"/>
              <a:t>20%</a:t>
            </a:r>
            <a:endParaRPr lang="en-US" sz="6000" b="1" dirty="0"/>
          </a:p>
        </p:txBody>
      </p:sp>
      <p:sp>
        <p:nvSpPr>
          <p:cNvPr id="14" name="Oval 13"/>
          <p:cNvSpPr/>
          <p:nvPr/>
        </p:nvSpPr>
        <p:spPr>
          <a:xfrm>
            <a:off x="3705191" y="2654707"/>
            <a:ext cx="1676400" cy="1676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3" name="TextBox 2"/>
          <p:cNvSpPr txBox="1"/>
          <p:nvPr/>
        </p:nvSpPr>
        <p:spPr>
          <a:xfrm>
            <a:off x="3973005" y="2950488"/>
            <a:ext cx="1330814" cy="1015663"/>
          </a:xfrm>
          <a:prstGeom prst="rect">
            <a:avLst/>
          </a:prstGeom>
          <a:noFill/>
        </p:spPr>
        <p:txBody>
          <a:bodyPr wrap="none" rtlCol="0">
            <a:spAutoFit/>
          </a:bodyPr>
          <a:lstStyle/>
          <a:p>
            <a:r>
              <a:rPr lang="en-US" sz="6000" b="1" dirty="0">
                <a:solidFill>
                  <a:schemeClr val="bg1"/>
                </a:solidFill>
              </a:rPr>
              <a:t>20</a:t>
            </a:r>
            <a:r>
              <a:rPr lang="en-US" sz="4000" b="1" dirty="0">
                <a:solidFill>
                  <a:schemeClr val="bg1"/>
                </a:solidFill>
              </a:rPr>
              <a:t>%</a:t>
            </a:r>
          </a:p>
        </p:txBody>
      </p:sp>
      <p:grpSp>
        <p:nvGrpSpPr>
          <p:cNvPr id="40" name="Group 39"/>
          <p:cNvGrpSpPr/>
          <p:nvPr/>
        </p:nvGrpSpPr>
        <p:grpSpPr>
          <a:xfrm>
            <a:off x="2729132" y="4051442"/>
            <a:ext cx="3672636" cy="932024"/>
            <a:chOff x="2667000" y="4173435"/>
            <a:chExt cx="3672636" cy="932024"/>
          </a:xfrm>
        </p:grpSpPr>
        <p:cxnSp>
          <p:nvCxnSpPr>
            <p:cNvPr id="6" name="Straight Connector 5"/>
            <p:cNvCxnSpPr/>
            <p:nvPr/>
          </p:nvCxnSpPr>
          <p:spPr>
            <a:xfrm flipH="1">
              <a:off x="2667000" y="4173435"/>
              <a:ext cx="1096429" cy="55096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15821" y="4174972"/>
              <a:ext cx="1123815" cy="5155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23290" y="4563139"/>
              <a:ext cx="0" cy="5423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Content Placeholder 2"/>
          <p:cNvSpPr>
            <a:spLocks noGrp="1"/>
          </p:cNvSpPr>
          <p:nvPr>
            <p:ph idx="1"/>
          </p:nvPr>
        </p:nvSpPr>
        <p:spPr>
          <a:xfrm>
            <a:off x="0" y="434928"/>
            <a:ext cx="9143999" cy="1774872"/>
          </a:xfrm>
        </p:spPr>
        <p:txBody>
          <a:bodyPr>
            <a:normAutofit/>
          </a:bodyPr>
          <a:lstStyle/>
          <a:p>
            <a:pPr marL="0" indent="0" algn="ctr" fontAlgn="base">
              <a:spcBef>
                <a:spcPts val="0"/>
              </a:spcBef>
              <a:buNone/>
            </a:pPr>
            <a:r>
              <a:rPr lang="en-US" sz="2600" cap="all" dirty="0">
                <a:solidFill>
                  <a:schemeClr val="bg1">
                    <a:lumMod val="50000"/>
                  </a:schemeClr>
                </a:solidFill>
                <a:latin typeface="Arial" panose="020B0604020202020204" pitchFamily="34" charset="0"/>
                <a:cs typeface="Arial" panose="020B0604020202020204" pitchFamily="34" charset="0"/>
              </a:rPr>
              <a:t>edge CHÚ TRỌNG VÀO </a:t>
            </a:r>
            <a:r>
              <a:rPr lang="en-US" sz="2600" b="1" cap="all" dirty="0">
                <a:solidFill>
                  <a:schemeClr val="bg1">
                    <a:lumMod val="50000"/>
                  </a:schemeClr>
                </a:solidFill>
                <a:latin typeface="Arial" panose="020B0604020202020204" pitchFamily="34" charset="0"/>
                <a:cs typeface="Arial" panose="020B0604020202020204" pitchFamily="34" charset="0"/>
              </a:rPr>
              <a:t>HIỆU QUẢ SỬ DỤNG Tài nguyên,</a:t>
            </a:r>
            <a:r>
              <a:rPr lang="en-US" sz="2600" cap="all" dirty="0">
                <a:solidFill>
                  <a:schemeClr val="bg1">
                    <a:lumMod val="50000"/>
                  </a:schemeClr>
                </a:solidFill>
                <a:latin typeface="Arial" panose="020B0604020202020204" pitchFamily="34" charset="0"/>
                <a:cs typeface="Arial" panose="020B0604020202020204" pitchFamily="34" charset="0"/>
              </a:rPr>
              <a:t> nhờ đó mà chứng chỉ luôn khả thi.</a:t>
            </a:r>
          </a:p>
          <a:p>
            <a:pPr marL="0" indent="0" algn="ctr" fontAlgn="base">
              <a:spcBef>
                <a:spcPts val="0"/>
              </a:spcBef>
              <a:buNone/>
            </a:pPr>
            <a:r>
              <a:rPr lang="en-US" sz="2400" b="1" cap="all" dirty="0"/>
              <a:t>________</a:t>
            </a:r>
            <a:endParaRPr lang="en-US" sz="2400" dirty="0"/>
          </a:p>
          <a:p>
            <a:pPr marL="0" indent="0" algn="ctr" fontAlgn="base">
              <a:spcBef>
                <a:spcPts val="0"/>
              </a:spcBef>
              <a:buNone/>
            </a:pPr>
            <a:endParaRPr lang="en-US" sz="2600" cap="all" dirty="0">
              <a:solidFill>
                <a:schemeClr val="bg1">
                  <a:lumMod val="50000"/>
                </a:schemeClr>
              </a:solidFill>
              <a:latin typeface="Arial" panose="020B0604020202020204" pitchFamily="34" charset="0"/>
              <a:cs typeface="Arial" panose="020B0604020202020204" pitchFamily="34" charset="0"/>
            </a:endParaRPr>
          </a:p>
          <a:p>
            <a:pPr marL="0" indent="0" algn="ctr" fontAlgn="base">
              <a:spcBef>
                <a:spcPts val="0"/>
              </a:spcBef>
              <a:buNone/>
            </a:pPr>
            <a:endParaRPr lang="en-US" sz="2600" cap="all"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1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38889E-6 2.96296E-6 L 0.28628 0.16597 " pathEditMode="relative" rAng="0" ptsTypes="AA">
                                      <p:cBhvr>
                                        <p:cTn id="6" dur="2000" fill="hold"/>
                                        <p:tgtEl>
                                          <p:spTgt spid="35"/>
                                        </p:tgtEl>
                                        <p:attrNameLst>
                                          <p:attrName>ppt_x</p:attrName>
                                          <p:attrName>ppt_y</p:attrName>
                                        </p:attrNameLst>
                                      </p:cBhvr>
                                      <p:rCtr x="14306" y="8287"/>
                                    </p:animMotion>
                                  </p:childTnLst>
                                </p:cTn>
                              </p:par>
                              <p:par>
                                <p:cTn id="7" presetID="42" presetClass="path" presetSubtype="0" accel="50000" decel="50000" fill="hold" nodeType="withEffect">
                                  <p:stCondLst>
                                    <p:cond delay="0"/>
                                  </p:stCondLst>
                                  <p:childTnLst>
                                    <p:animMotion origin="layout" path="M 1.94444E-6 1.85185E-6 L 0.00087 0.32477 " pathEditMode="relative" rAng="0" ptsTypes="AA">
                                      <p:cBhvr>
                                        <p:cTn id="8" dur="2000" fill="hold"/>
                                        <p:tgtEl>
                                          <p:spTgt spid="34"/>
                                        </p:tgtEl>
                                        <p:attrNameLst>
                                          <p:attrName>ppt_x</p:attrName>
                                          <p:attrName>ppt_y</p:attrName>
                                        </p:attrNameLst>
                                      </p:cBhvr>
                                      <p:rCtr x="35" y="16227"/>
                                    </p:animMotion>
                                  </p:childTnLst>
                                </p:cTn>
                              </p:par>
                              <p:par>
                                <p:cTn id="9" presetID="42" presetClass="path" presetSubtype="0" accel="50000" decel="50000" fill="hold" nodeType="withEffect">
                                  <p:stCondLst>
                                    <p:cond delay="0"/>
                                  </p:stCondLst>
                                  <p:childTnLst>
                                    <p:animMotion origin="layout" path="M -1.66667E-6 4.44444E-6 L -0.27812 0.1993 " pathEditMode="relative" rAng="0" ptsTypes="AA">
                                      <p:cBhvr>
                                        <p:cTn id="10" dur="2000" fill="hold"/>
                                        <p:tgtEl>
                                          <p:spTgt spid="21"/>
                                        </p:tgtEl>
                                        <p:attrNameLst>
                                          <p:attrName>ppt_x</p:attrName>
                                          <p:attrName>ppt_y</p:attrName>
                                        </p:attrNameLst>
                                      </p:cBhvr>
                                      <p:rCtr x="-13906" y="9954"/>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C06E9-2FF7-4570-9835-35F3ED376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086" y="2149240"/>
            <a:ext cx="5393755" cy="3756260"/>
          </a:xfrm>
          <a:prstGeom prst="rect">
            <a:avLst/>
          </a:prstGeom>
        </p:spPr>
      </p:pic>
      <p:sp>
        <p:nvSpPr>
          <p:cNvPr id="8" name="Content Placeholder 2"/>
          <p:cNvSpPr>
            <a:spLocks noGrp="1"/>
          </p:cNvSpPr>
          <p:nvPr>
            <p:ph idx="1"/>
          </p:nvPr>
        </p:nvSpPr>
        <p:spPr>
          <a:xfrm>
            <a:off x="204717" y="427037"/>
            <a:ext cx="8652680" cy="1544403"/>
          </a:xfrm>
        </p:spPr>
        <p:txBody>
          <a:bodyPr>
            <a:normAutofit lnSpcReduction="10000"/>
          </a:bodyPr>
          <a:lstStyle/>
          <a:p>
            <a:pPr marL="0" indent="0" algn="ctr" fontAlgn="base">
              <a:spcBef>
                <a:spcPts val="0"/>
              </a:spcBef>
              <a:buNone/>
            </a:pPr>
            <a:r>
              <a:rPr lang="en-US" sz="2600" cap="all" dirty="0">
                <a:solidFill>
                  <a:schemeClr val="bg1">
                    <a:lumMod val="50000"/>
                  </a:schemeClr>
                </a:solidFill>
                <a:latin typeface="Arial" panose="020B0604020202020204" pitchFamily="34" charset="0"/>
                <a:cs typeface="Arial" panose="020B0604020202020204" pitchFamily="34" charset="0"/>
              </a:rPr>
              <a:t>PHẦN MỀM </a:t>
            </a:r>
            <a:r>
              <a:rPr lang="en-US" sz="2600" b="1" cap="all" dirty="0">
                <a:solidFill>
                  <a:schemeClr val="bg1">
                    <a:lumMod val="50000"/>
                  </a:schemeClr>
                </a:solidFill>
                <a:latin typeface="Arial" panose="020B0604020202020204" pitchFamily="34" charset="0"/>
                <a:cs typeface="Arial" panose="020B0604020202020204" pitchFamily="34" charset="0"/>
              </a:rPr>
              <a:t>MIỄN PHÍ</a:t>
            </a:r>
            <a:r>
              <a:rPr lang="en-US" sz="2600" cap="all" dirty="0">
                <a:solidFill>
                  <a:schemeClr val="bg1">
                    <a:lumMod val="50000"/>
                  </a:schemeClr>
                </a:solidFill>
                <a:latin typeface="Arial" panose="020B0604020202020204" pitchFamily="34" charset="0"/>
                <a:cs typeface="Arial" panose="020B0604020202020204" pitchFamily="34" charset="0"/>
              </a:rPr>
              <a:t> chỉ ra giải pháp cắt GIẢM Mật độ sử dụng tài nguyên cho THIẾT KẾ CÔNG TRÌNH cụ thể.</a:t>
            </a:r>
          </a:p>
          <a:p>
            <a:pPr marL="0" indent="0" algn="ctr" fontAlgn="base">
              <a:spcBef>
                <a:spcPts val="0"/>
              </a:spcBef>
              <a:buNone/>
            </a:pPr>
            <a:r>
              <a:rPr lang="en-US" sz="2800" b="1" cap="all" dirty="0">
                <a:solidFill>
                  <a:schemeClr val="bg1">
                    <a:lumMod val="50000"/>
                  </a:schemeClr>
                </a:solidFill>
              </a:rPr>
              <a:t>________</a:t>
            </a:r>
            <a:endParaRPr lang="en-US" sz="2800" b="1" dirty="0">
              <a:solidFill>
                <a:schemeClr val="bg1">
                  <a:lumMod val="50000"/>
                </a:schemeClr>
              </a:solidFill>
            </a:endParaRPr>
          </a:p>
        </p:txBody>
      </p:sp>
    </p:spTree>
    <p:extLst>
      <p:ext uri="{BB962C8B-B14F-4D97-AF65-F5344CB8AC3E}">
        <p14:creationId xmlns:p14="http://schemas.microsoft.com/office/powerpoint/2010/main" val="310424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54F3035-0275-4E88-8176-6140ED893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2420"/>
            <a:ext cx="9144000" cy="4433159"/>
          </a:xfrm>
          <a:prstGeom prst="rect">
            <a:avLst/>
          </a:prstGeom>
        </p:spPr>
      </p:pic>
      <p:sp>
        <p:nvSpPr>
          <p:cNvPr id="31" name="Rectangle 30"/>
          <p:cNvSpPr/>
          <p:nvPr/>
        </p:nvSpPr>
        <p:spPr>
          <a:xfrm>
            <a:off x="306008" y="1560095"/>
            <a:ext cx="828525" cy="353371"/>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684552" y="3397679"/>
            <a:ext cx="3288195" cy="2247900"/>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903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E4A133F-02C2-4492-AFDE-32ACE5DD94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2913"/>
            <a:ext cx="9144000" cy="4412174"/>
          </a:xfrm>
          <a:prstGeom prst="rect">
            <a:avLst/>
          </a:prstGeom>
        </p:spPr>
      </p:pic>
      <p:pic>
        <p:nvPicPr>
          <p:cNvPr id="12" name="Picture 11"/>
          <p:cNvPicPr>
            <a:picLocks noChangeAspect="1"/>
          </p:cNvPicPr>
          <p:nvPr/>
        </p:nvPicPr>
        <p:blipFill rotWithShape="1">
          <a:blip r:embed="rId4" cstate="email">
            <a:biLevel thresh="25000"/>
            <a:extLst>
              <a:ext uri="{28A0092B-C50C-407E-A947-70E740481C1C}">
                <a14:useLocalDpi xmlns:a14="http://schemas.microsoft.com/office/drawing/2010/main"/>
              </a:ext>
            </a:extLst>
          </a:blip>
          <a:srcRect/>
          <a:stretch/>
        </p:blipFill>
        <p:spPr>
          <a:xfrm>
            <a:off x="2125080" y="3200949"/>
            <a:ext cx="1026622" cy="222118"/>
          </a:xfrm>
          <a:prstGeom prst="rect">
            <a:avLst/>
          </a:prstGeom>
          <a:solidFill>
            <a:schemeClr val="bg1"/>
          </a:solidFill>
        </p:spPr>
      </p:pic>
      <p:sp>
        <p:nvSpPr>
          <p:cNvPr id="5" name="Rectangle 4"/>
          <p:cNvSpPr/>
          <p:nvPr/>
        </p:nvSpPr>
        <p:spPr>
          <a:xfrm>
            <a:off x="727931" y="4143736"/>
            <a:ext cx="225262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94636" y="3012707"/>
            <a:ext cx="4119612" cy="2746006"/>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571999" y="2628108"/>
            <a:ext cx="4032985" cy="388750"/>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773646" y="1840191"/>
            <a:ext cx="2234573" cy="388750"/>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588492" y="4035517"/>
            <a:ext cx="1128828" cy="1328644"/>
          </a:xfrm>
          <a:prstGeom prst="rect">
            <a:avLst/>
          </a:prstGeom>
          <a:noFill/>
          <a:ln>
            <a:solidFill>
              <a:srgbClr val="389FD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3552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4701</TotalTime>
  <Words>1983</Words>
  <Application>Microsoft Macintosh PowerPoint</Application>
  <PresentationFormat>On-screen Show (4:3)</PresentationFormat>
  <Paragraphs>194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Ann Menes</dc:creator>
  <cp:lastModifiedBy>James Frazier</cp:lastModifiedBy>
  <cp:revision>128</cp:revision>
  <dcterms:created xsi:type="dcterms:W3CDTF">2015-11-01T01:21:05Z</dcterms:created>
  <dcterms:modified xsi:type="dcterms:W3CDTF">2022-03-24T22:17:26Z</dcterms:modified>
</cp:coreProperties>
</file>